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zyna Łukowicz" initials="KŁ" lastIdx="2" clrIdx="0">
    <p:extLst>
      <p:ext uri="{19B8F6BF-5375-455C-9EA6-DF929625EA0E}">
        <p15:presenceInfo xmlns:p15="http://schemas.microsoft.com/office/powerpoint/2012/main" userId="6fb6ce61ea6520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4" autoAdjust="0"/>
    <p:restoredTop sz="94660"/>
  </p:normalViewPr>
  <p:slideViewPr>
    <p:cSldViewPr snapToGrid="0">
      <p:cViewPr varScale="1">
        <p:scale>
          <a:sx n="104" d="100"/>
          <a:sy n="104" d="100"/>
        </p:scale>
        <p:origin x="13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12AF85-CC3F-ABF2-A84D-DB503652013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2378F76-C259-86A0-5E4D-2BE113DA9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3E85FCB-DD8E-8CF7-D1AE-E15D8E142714}"/>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381FDF71-E24C-2152-D966-5861576A932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95C438B-9437-11B5-5CCE-62521BF0DC72}"/>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211402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5EA397-DBCC-741E-3E6B-3E80E222C54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8C7BDFA-4688-608F-F516-E7D45142C5E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8ECA4AE-73A9-EA93-D792-D96E689DE19E}"/>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C6D87DBC-A56F-1F2D-EE2E-B272C1CA471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4E5713-944B-8299-B108-CDBA126C8F1E}"/>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829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F46998A-8156-165F-0579-98DD50A2736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A43B725-F16A-3481-C023-D97894A237B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4CC90A0-6F65-8413-F74E-B9A3B0A68A1F}"/>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A12EA351-BA76-9551-08D0-6A6A19E5A54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76761BC-12B8-0A0D-EE89-BDCC8A6736D6}"/>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248861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11F990-0DE3-DAEA-6ADF-E75C28E178F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F3182A8-DE4C-2688-F014-A4A9E644A38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2F49EC-9AAF-EC01-B3CD-EB05A2E8E9AA}"/>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C7B42487-BCE6-B4A5-C184-2F843ED80BB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11995A9-3B23-4627-85D3-1270CD9C0A12}"/>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417084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439B11-2BAA-9D00-581E-9F77E46AF41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403E5A2-E2C5-B6AD-98EC-D318BE021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515DAFF-6248-5CED-2A96-486A7921BCD3}"/>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ABEB0AF7-216C-A4E1-77D0-C78BBF29267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3331356-7580-705E-8438-EB40E114F216}"/>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1157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C2A224-101C-1526-CC42-26D1C92EE6C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42358D9-1B88-288A-3A20-05F27675D7DB}"/>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6B62180-AC4F-46A4-9F8F-4D95442065A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06F330A-D528-20C0-8528-8C8A9C61BCC7}"/>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6" name="Symbol zastępczy stopki 5">
            <a:extLst>
              <a:ext uri="{FF2B5EF4-FFF2-40B4-BE49-F238E27FC236}">
                <a16:creationId xmlns:a16="http://schemas.microsoft.com/office/drawing/2014/main" id="{169756AB-936D-997D-576B-5F56A60B6F0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896C565-D5A8-4220-604C-94824342AB66}"/>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230380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EE440D-0006-61F0-A70F-786ED5F56D9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943E321-D4E7-CAAA-A98A-F10137B4D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39CAD21-E00E-63EF-7AEA-D01DD8D057C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94D1885-B234-4120-9A71-037FBDDCA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8CBB74B-9005-314B-9307-15825CF4A42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FC67F3A-EFBB-9485-7B7A-500603C9D986}"/>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8" name="Symbol zastępczy stopki 7">
            <a:extLst>
              <a:ext uri="{FF2B5EF4-FFF2-40B4-BE49-F238E27FC236}">
                <a16:creationId xmlns:a16="http://schemas.microsoft.com/office/drawing/2014/main" id="{2125F223-330E-37E8-B756-9C01B4C7EC2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A3B88E5-FDB0-4AD5-21EF-32B3C208A508}"/>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163612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18ED5-838A-6BA9-342F-D9EEBC61543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AE50DCD-C36E-A391-13A4-0E2B0126110E}"/>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4" name="Symbol zastępczy stopki 3">
            <a:extLst>
              <a:ext uri="{FF2B5EF4-FFF2-40B4-BE49-F238E27FC236}">
                <a16:creationId xmlns:a16="http://schemas.microsoft.com/office/drawing/2014/main" id="{DF7BFCBF-1CA3-10BC-EFD5-DFFCEFA181C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4DCBAFC-9EC5-CB68-EB56-5B2126A95D62}"/>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193180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8C589F2-AE92-9400-6676-5B96DEC1182F}"/>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3" name="Symbol zastępczy stopki 2">
            <a:extLst>
              <a:ext uri="{FF2B5EF4-FFF2-40B4-BE49-F238E27FC236}">
                <a16:creationId xmlns:a16="http://schemas.microsoft.com/office/drawing/2014/main" id="{34C69EBF-9A3A-C316-2A57-74C4A200521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E06C57F-F34B-B13E-DBA0-BF0E31ECA94C}"/>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129542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0C4326-3FAB-45A1-3254-6E8B6E14FA0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2AC15EA-568C-2B21-83B9-025B97665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E48298F-3409-2010-CB45-0F283292A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CE20FF5-5512-4C6D-E018-7CFA6CC9F874}"/>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6" name="Symbol zastępczy stopki 5">
            <a:extLst>
              <a:ext uri="{FF2B5EF4-FFF2-40B4-BE49-F238E27FC236}">
                <a16:creationId xmlns:a16="http://schemas.microsoft.com/office/drawing/2014/main" id="{E683DCC2-0823-B329-40D7-37F100E61CA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0BCE70E-7308-4A4F-FCC3-F03DBC67C78D}"/>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16564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CD62B7-EA3C-03D6-1E16-4EA45913BA1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9A78DB6-9EFF-F71D-6C56-F7B01564A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51D46CC-38E2-9CEF-ABD6-8B1E876C0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B1A024E-C349-94CE-DACE-6E10EAE32A3D}"/>
              </a:ext>
            </a:extLst>
          </p:cNvPr>
          <p:cNvSpPr>
            <a:spLocks noGrp="1"/>
          </p:cNvSpPr>
          <p:nvPr>
            <p:ph type="dt" sz="half" idx="10"/>
          </p:nvPr>
        </p:nvSpPr>
        <p:spPr/>
        <p:txBody>
          <a:bodyPr/>
          <a:lstStyle/>
          <a:p>
            <a:fld id="{7A9E22AD-3539-4CF3-A21D-6747750988A8}" type="datetimeFigureOut">
              <a:rPr lang="pl-PL" smtClean="0"/>
              <a:t>2024-03-06</a:t>
            </a:fld>
            <a:endParaRPr lang="pl-PL"/>
          </a:p>
        </p:txBody>
      </p:sp>
      <p:sp>
        <p:nvSpPr>
          <p:cNvPr id="6" name="Symbol zastępczy stopki 5">
            <a:extLst>
              <a:ext uri="{FF2B5EF4-FFF2-40B4-BE49-F238E27FC236}">
                <a16:creationId xmlns:a16="http://schemas.microsoft.com/office/drawing/2014/main" id="{B9B48D91-4F83-B63C-E5D8-64F1DAE8FD6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3FAC553-C9BB-0931-163E-C8A74B8D0A7B}"/>
              </a:ext>
            </a:extLst>
          </p:cNvPr>
          <p:cNvSpPr>
            <a:spLocks noGrp="1"/>
          </p:cNvSpPr>
          <p:nvPr>
            <p:ph type="sldNum" sz="quarter" idx="12"/>
          </p:nvPr>
        </p:nvSpPr>
        <p:spPr/>
        <p:txBody>
          <a:bodyPr/>
          <a:lstStyle/>
          <a:p>
            <a:fld id="{0BF5226E-9CFB-4176-B247-E2080C205E19}" type="slidenum">
              <a:rPr lang="pl-PL" smtClean="0"/>
              <a:t>‹#›</a:t>
            </a:fld>
            <a:endParaRPr lang="pl-PL"/>
          </a:p>
        </p:txBody>
      </p:sp>
    </p:spTree>
    <p:extLst>
      <p:ext uri="{BB962C8B-B14F-4D97-AF65-F5344CB8AC3E}">
        <p14:creationId xmlns:p14="http://schemas.microsoft.com/office/powerpoint/2010/main" val="256134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AC032CA-F81C-879B-0DB6-20A010AF6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3D42BFD-F666-3055-88F6-133FC9679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BCA711-EBB1-6843-A318-EAB9A3403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E22AD-3539-4CF3-A21D-6747750988A8}" type="datetimeFigureOut">
              <a:rPr lang="pl-PL" smtClean="0"/>
              <a:t>2024-03-06</a:t>
            </a:fld>
            <a:endParaRPr lang="pl-PL"/>
          </a:p>
        </p:txBody>
      </p:sp>
      <p:sp>
        <p:nvSpPr>
          <p:cNvPr id="5" name="Symbol zastępczy stopki 4">
            <a:extLst>
              <a:ext uri="{FF2B5EF4-FFF2-40B4-BE49-F238E27FC236}">
                <a16:creationId xmlns:a16="http://schemas.microsoft.com/office/drawing/2014/main" id="{1D769DB1-E092-FD6E-3A1D-C89A90126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1D8B2A2-DA7E-DE64-092C-85E657DC0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5226E-9CFB-4176-B247-E2080C205E19}" type="slidenum">
              <a:rPr lang="pl-PL" smtClean="0"/>
              <a:t>‹#›</a:t>
            </a:fld>
            <a:endParaRPr lang="pl-PL"/>
          </a:p>
        </p:txBody>
      </p:sp>
    </p:spTree>
    <p:extLst>
      <p:ext uri="{BB962C8B-B14F-4D97-AF65-F5344CB8AC3E}">
        <p14:creationId xmlns:p14="http://schemas.microsoft.com/office/powerpoint/2010/main" val="201852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a:extLst>
              <a:ext uri="{FF2B5EF4-FFF2-40B4-BE49-F238E27FC236}">
                <a16:creationId xmlns:a16="http://schemas.microsoft.com/office/drawing/2014/main" id="{3C24D129-8B8C-E619-0AC2-01841A7D88CF}"/>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a:t>
            </a:r>
            <a:r>
              <a:rPr lang="pl-PL" sz="1600" b="1" dirty="0">
                <a:latin typeface="Calibri" panose="020F0502020204030204" pitchFamily="34" charset="0"/>
                <a:ea typeface="Calibri" panose="020F0502020204030204" pitchFamily="34" charset="0"/>
                <a:cs typeface="Times New Roman" panose="02020603050405020304" pitchFamily="18" charset="0"/>
              </a:rPr>
              <a:t>Okole</a:t>
            </a:r>
            <a:endParaRPr lang="pl-PL" sz="1600" b="1" dirty="0"/>
          </a:p>
        </p:txBody>
      </p:sp>
      <p:sp>
        <p:nvSpPr>
          <p:cNvPr id="13" name="pole tekstowe 12">
            <a:extLst>
              <a:ext uri="{FF2B5EF4-FFF2-40B4-BE49-F238E27FC236}">
                <a16:creationId xmlns:a16="http://schemas.microsoft.com/office/drawing/2014/main" id="{9A920476-7CDE-1D1D-0134-EA6A5AC1489B}"/>
              </a:ext>
            </a:extLst>
          </p:cNvPr>
          <p:cNvSpPr txBox="1"/>
          <p:nvPr/>
        </p:nvSpPr>
        <p:spPr>
          <a:xfrm>
            <a:off x="340468" y="1914753"/>
            <a:ext cx="5403106" cy="338554"/>
          </a:xfrm>
          <a:prstGeom prst="rect">
            <a:avLst/>
          </a:prstGeom>
          <a:noFill/>
        </p:spPr>
        <p:txBody>
          <a:bodyPr wrap="square" rtlCol="0">
            <a:spAutoFit/>
          </a:bodyPr>
          <a:lstStyle/>
          <a:p>
            <a:pPr marL="285750" indent="-285750">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pl-PL" sz="1600" dirty="0">
                <a:effectLst/>
                <a:latin typeface="Calibri" panose="020F0502020204030204" pitchFamily="34" charset="0"/>
                <a:ea typeface="Calibri" panose="020F0502020204030204" pitchFamily="34" charset="0"/>
                <a:cs typeface="Times New Roman" panose="02020603050405020304" pitchFamily="18" charset="0"/>
              </a:rPr>
              <a:t>owierzchnia planu – </a:t>
            </a:r>
            <a:r>
              <a:rPr lang="pl-PL" sz="1600" dirty="0">
                <a:latin typeface="Calibri" panose="020F0502020204030204" pitchFamily="34" charset="0"/>
                <a:ea typeface="Calibri" panose="020F0502020204030204" pitchFamily="34" charset="0"/>
                <a:cs typeface="Times New Roman" panose="02020603050405020304" pitchFamily="18" charset="0"/>
              </a:rPr>
              <a:t>7</a:t>
            </a:r>
            <a:r>
              <a:rPr lang="pl-PL" sz="1600" dirty="0">
                <a:effectLst/>
                <a:latin typeface="Calibri" panose="020F0502020204030204" pitchFamily="34" charset="0"/>
                <a:ea typeface="Calibri" panose="020F0502020204030204" pitchFamily="34" charset="0"/>
                <a:cs typeface="Times New Roman" panose="02020603050405020304" pitchFamily="18" charset="0"/>
              </a:rPr>
              <a:t>,62 ha   </a:t>
            </a:r>
            <a:endParaRPr lang="pl-PL" sz="1600" dirty="0"/>
          </a:p>
        </p:txBody>
      </p:sp>
      <p:sp>
        <p:nvSpPr>
          <p:cNvPr id="11" name="pole tekstowe 10">
            <a:extLst>
              <a:ext uri="{FF2B5EF4-FFF2-40B4-BE49-F238E27FC236}">
                <a16:creationId xmlns:a16="http://schemas.microsoft.com/office/drawing/2014/main" id="{B7AB76F9-8731-9C96-AD4B-8C5E42056E38}"/>
              </a:ext>
            </a:extLst>
          </p:cNvPr>
          <p:cNvSpPr txBox="1"/>
          <p:nvPr/>
        </p:nvSpPr>
        <p:spPr>
          <a:xfrm>
            <a:off x="340468" y="807395"/>
            <a:ext cx="5403108" cy="1077218"/>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Uchwała Nr XLVIII/569/2022 Rady Gminy Starogard Gdański z dnia 25 sierpnia 2022 r. w sprawie przystąpienia do sporządzania zmiany miejscowego planu zagospodarowania   przestrzennego dla wsi Okole</a:t>
            </a:r>
            <a:endParaRPr lang="pl-PL" sz="1600" dirty="0"/>
          </a:p>
        </p:txBody>
      </p:sp>
      <p:pic>
        <p:nvPicPr>
          <p:cNvPr id="5" name="Obraz 4">
            <a:extLst>
              <a:ext uri="{FF2B5EF4-FFF2-40B4-BE49-F238E27FC236}">
                <a16:creationId xmlns:a16="http://schemas.microsoft.com/office/drawing/2014/main" id="{C0995B62-B17D-E500-7C12-333A14568244}"/>
              </a:ext>
            </a:extLst>
          </p:cNvPr>
          <p:cNvPicPr>
            <a:picLocks noChangeAspect="1"/>
          </p:cNvPicPr>
          <p:nvPr/>
        </p:nvPicPr>
        <p:blipFill>
          <a:blip r:embed="rId2"/>
          <a:stretch>
            <a:fillRect/>
          </a:stretch>
        </p:blipFill>
        <p:spPr>
          <a:xfrm>
            <a:off x="6096000" y="130046"/>
            <a:ext cx="5914830" cy="6597907"/>
          </a:xfrm>
          <a:prstGeom prst="rect">
            <a:avLst/>
          </a:prstGeom>
          <a:ln w="31750">
            <a:solidFill>
              <a:schemeClr val="tx1"/>
            </a:solidFill>
          </a:ln>
        </p:spPr>
      </p:pic>
      <p:sp>
        <p:nvSpPr>
          <p:cNvPr id="12" name="Dowolny kształt: kształt 11">
            <a:extLst>
              <a:ext uri="{FF2B5EF4-FFF2-40B4-BE49-F238E27FC236}">
                <a16:creationId xmlns:a16="http://schemas.microsoft.com/office/drawing/2014/main" id="{CCACF978-05A8-69CE-9F60-42B77F021B71}"/>
              </a:ext>
            </a:extLst>
          </p:cNvPr>
          <p:cNvSpPr/>
          <p:nvPr/>
        </p:nvSpPr>
        <p:spPr>
          <a:xfrm>
            <a:off x="7937770" y="466928"/>
            <a:ext cx="1186775" cy="2723744"/>
          </a:xfrm>
          <a:custGeom>
            <a:avLst/>
            <a:gdLst>
              <a:gd name="connsiteX0" fmla="*/ 457200 w 1186775"/>
              <a:gd name="connsiteY0" fmla="*/ 0 h 2723744"/>
              <a:gd name="connsiteX1" fmla="*/ 622570 w 1186775"/>
              <a:gd name="connsiteY1" fmla="*/ 184825 h 2723744"/>
              <a:gd name="connsiteX2" fmla="*/ 749030 w 1186775"/>
              <a:gd name="connsiteY2" fmla="*/ 262646 h 2723744"/>
              <a:gd name="connsiteX3" fmla="*/ 1186775 w 1186775"/>
              <a:gd name="connsiteY3" fmla="*/ 2587557 h 2723744"/>
              <a:gd name="connsiteX4" fmla="*/ 875490 w 1186775"/>
              <a:gd name="connsiteY4" fmla="*/ 2723744 h 2723744"/>
              <a:gd name="connsiteX5" fmla="*/ 778213 w 1186775"/>
              <a:gd name="connsiteY5" fmla="*/ 2529191 h 2723744"/>
              <a:gd name="connsiteX6" fmla="*/ 612843 w 1186775"/>
              <a:gd name="connsiteY6" fmla="*/ 2315183 h 2723744"/>
              <a:gd name="connsiteX7" fmla="*/ 535021 w 1186775"/>
              <a:gd name="connsiteY7" fmla="*/ 2208178 h 2723744"/>
              <a:gd name="connsiteX8" fmla="*/ 418290 w 1186775"/>
              <a:gd name="connsiteY8" fmla="*/ 1945532 h 2723744"/>
              <a:gd name="connsiteX9" fmla="*/ 379379 w 1186775"/>
              <a:gd name="connsiteY9" fmla="*/ 1926076 h 2723744"/>
              <a:gd name="connsiteX10" fmla="*/ 204281 w 1186775"/>
              <a:gd name="connsiteY10" fmla="*/ 2023353 h 2723744"/>
              <a:gd name="connsiteX11" fmla="*/ 77821 w 1186775"/>
              <a:gd name="connsiteY11" fmla="*/ 1322961 h 2723744"/>
              <a:gd name="connsiteX12" fmla="*/ 0 w 1186775"/>
              <a:gd name="connsiteY12" fmla="*/ 1177046 h 2723744"/>
              <a:gd name="connsiteX13" fmla="*/ 457200 w 1186775"/>
              <a:gd name="connsiteY13" fmla="*/ 0 h 272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6775" h="2723744">
                <a:moveTo>
                  <a:pt x="457200" y="0"/>
                </a:moveTo>
                <a:lnTo>
                  <a:pt x="622570" y="184825"/>
                </a:lnTo>
                <a:lnTo>
                  <a:pt x="749030" y="262646"/>
                </a:lnTo>
                <a:lnTo>
                  <a:pt x="1186775" y="2587557"/>
                </a:lnTo>
                <a:lnTo>
                  <a:pt x="875490" y="2723744"/>
                </a:lnTo>
                <a:lnTo>
                  <a:pt x="778213" y="2529191"/>
                </a:lnTo>
                <a:lnTo>
                  <a:pt x="612843" y="2315183"/>
                </a:lnTo>
                <a:lnTo>
                  <a:pt x="535021" y="2208178"/>
                </a:lnTo>
                <a:lnTo>
                  <a:pt x="418290" y="1945532"/>
                </a:lnTo>
                <a:lnTo>
                  <a:pt x="379379" y="1926076"/>
                </a:lnTo>
                <a:lnTo>
                  <a:pt x="204281" y="2023353"/>
                </a:lnTo>
                <a:lnTo>
                  <a:pt x="77821" y="1322961"/>
                </a:lnTo>
                <a:lnTo>
                  <a:pt x="0" y="1177046"/>
                </a:lnTo>
                <a:lnTo>
                  <a:pt x="457200"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Dowolny kształt: kształt 14">
            <a:extLst>
              <a:ext uri="{FF2B5EF4-FFF2-40B4-BE49-F238E27FC236}">
                <a16:creationId xmlns:a16="http://schemas.microsoft.com/office/drawing/2014/main" id="{941238EE-BBFC-9975-C6BE-E0139B689B3A}"/>
              </a:ext>
            </a:extLst>
          </p:cNvPr>
          <p:cNvSpPr/>
          <p:nvPr/>
        </p:nvSpPr>
        <p:spPr>
          <a:xfrm>
            <a:off x="6691313" y="3595688"/>
            <a:ext cx="409575" cy="814387"/>
          </a:xfrm>
          <a:custGeom>
            <a:avLst/>
            <a:gdLst>
              <a:gd name="connsiteX0" fmla="*/ 128587 w 409575"/>
              <a:gd name="connsiteY0" fmla="*/ 0 h 814387"/>
              <a:gd name="connsiteX1" fmla="*/ 409575 w 409575"/>
              <a:gd name="connsiteY1" fmla="*/ 481012 h 814387"/>
              <a:gd name="connsiteX2" fmla="*/ 276225 w 409575"/>
              <a:gd name="connsiteY2" fmla="*/ 814387 h 814387"/>
              <a:gd name="connsiteX3" fmla="*/ 119062 w 409575"/>
              <a:gd name="connsiteY3" fmla="*/ 800100 h 814387"/>
              <a:gd name="connsiteX4" fmla="*/ 247650 w 409575"/>
              <a:gd name="connsiteY4" fmla="*/ 457200 h 814387"/>
              <a:gd name="connsiteX5" fmla="*/ 0 w 409575"/>
              <a:gd name="connsiteY5" fmla="*/ 342900 h 814387"/>
              <a:gd name="connsiteX6" fmla="*/ 128587 w 409575"/>
              <a:gd name="connsiteY6" fmla="*/ 0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814387">
                <a:moveTo>
                  <a:pt x="128587" y="0"/>
                </a:moveTo>
                <a:lnTo>
                  <a:pt x="409575" y="481012"/>
                </a:lnTo>
                <a:lnTo>
                  <a:pt x="276225" y="814387"/>
                </a:lnTo>
                <a:lnTo>
                  <a:pt x="119062" y="800100"/>
                </a:lnTo>
                <a:lnTo>
                  <a:pt x="247650" y="457200"/>
                </a:lnTo>
                <a:lnTo>
                  <a:pt x="0" y="342900"/>
                </a:lnTo>
                <a:lnTo>
                  <a:pt x="128587"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Dowolny kształt: kształt 15">
            <a:extLst>
              <a:ext uri="{FF2B5EF4-FFF2-40B4-BE49-F238E27FC236}">
                <a16:creationId xmlns:a16="http://schemas.microsoft.com/office/drawing/2014/main" id="{75C22BCC-E41B-430A-F379-9BABA9EE5234}"/>
              </a:ext>
            </a:extLst>
          </p:cNvPr>
          <p:cNvSpPr/>
          <p:nvPr/>
        </p:nvSpPr>
        <p:spPr>
          <a:xfrm>
            <a:off x="7905750" y="6229352"/>
            <a:ext cx="314325" cy="133350"/>
          </a:xfrm>
          <a:custGeom>
            <a:avLst/>
            <a:gdLst>
              <a:gd name="connsiteX0" fmla="*/ 228600 w 266700"/>
              <a:gd name="connsiteY0" fmla="*/ 104775 h 104775"/>
              <a:gd name="connsiteX1" fmla="*/ 0 w 266700"/>
              <a:gd name="connsiteY1" fmla="*/ 52387 h 104775"/>
              <a:gd name="connsiteX2" fmla="*/ 266700 w 266700"/>
              <a:gd name="connsiteY2" fmla="*/ 0 h 104775"/>
              <a:gd name="connsiteX3" fmla="*/ 228600 w 266700"/>
              <a:gd name="connsiteY3" fmla="*/ 104775 h 104775"/>
              <a:gd name="connsiteX0" fmla="*/ 285750 w 285750"/>
              <a:gd name="connsiteY0" fmla="*/ 119063 h 119063"/>
              <a:gd name="connsiteX1" fmla="*/ 0 w 285750"/>
              <a:gd name="connsiteY1" fmla="*/ 52387 h 119063"/>
              <a:gd name="connsiteX2" fmla="*/ 266700 w 285750"/>
              <a:gd name="connsiteY2" fmla="*/ 0 h 119063"/>
              <a:gd name="connsiteX3" fmla="*/ 285750 w 285750"/>
              <a:gd name="connsiteY3" fmla="*/ 119063 h 119063"/>
              <a:gd name="connsiteX0" fmla="*/ 285750 w 304800"/>
              <a:gd name="connsiteY0" fmla="*/ 123825 h 123825"/>
              <a:gd name="connsiteX1" fmla="*/ 0 w 304800"/>
              <a:gd name="connsiteY1" fmla="*/ 57149 h 123825"/>
              <a:gd name="connsiteX2" fmla="*/ 304800 w 304800"/>
              <a:gd name="connsiteY2" fmla="*/ 0 h 123825"/>
              <a:gd name="connsiteX3" fmla="*/ 285750 w 304800"/>
              <a:gd name="connsiteY3" fmla="*/ 123825 h 123825"/>
              <a:gd name="connsiteX0" fmla="*/ 314325 w 314325"/>
              <a:gd name="connsiteY0" fmla="*/ 133350 h 133350"/>
              <a:gd name="connsiteX1" fmla="*/ 0 w 314325"/>
              <a:gd name="connsiteY1" fmla="*/ 57149 h 133350"/>
              <a:gd name="connsiteX2" fmla="*/ 304800 w 314325"/>
              <a:gd name="connsiteY2" fmla="*/ 0 h 133350"/>
              <a:gd name="connsiteX3" fmla="*/ 314325 w 314325"/>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314325" h="133350">
                <a:moveTo>
                  <a:pt x="314325" y="133350"/>
                </a:moveTo>
                <a:lnTo>
                  <a:pt x="0" y="57149"/>
                </a:lnTo>
                <a:lnTo>
                  <a:pt x="304800" y="0"/>
                </a:lnTo>
                <a:lnTo>
                  <a:pt x="314325" y="13335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5825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27" name="pole tekstowe 26">
            <a:extLst>
              <a:ext uri="{FF2B5EF4-FFF2-40B4-BE49-F238E27FC236}">
                <a16:creationId xmlns:a16="http://schemas.microsoft.com/office/drawing/2014/main" id="{7344CB8C-5599-094E-93BE-B690864AE9D2}"/>
              </a:ext>
            </a:extLst>
          </p:cNvPr>
          <p:cNvSpPr txBox="1"/>
          <p:nvPr/>
        </p:nvSpPr>
        <p:spPr>
          <a:xfrm>
            <a:off x="5761152" y="3024"/>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7 </a:t>
            </a:r>
            <a:endParaRPr lang="pl-PL" sz="1600" b="1" dirty="0"/>
          </a:p>
        </p:txBody>
      </p:sp>
      <p:sp>
        <p:nvSpPr>
          <p:cNvPr id="28" name="pole tekstowe 27">
            <a:extLst>
              <a:ext uri="{FF2B5EF4-FFF2-40B4-BE49-F238E27FC236}">
                <a16:creationId xmlns:a16="http://schemas.microsoft.com/office/drawing/2014/main" id="{CCA8BD31-D41D-FFC6-2A71-58EBB6A2B9BC}"/>
              </a:ext>
            </a:extLst>
          </p:cNvPr>
          <p:cNvSpPr txBox="1"/>
          <p:nvPr/>
        </p:nvSpPr>
        <p:spPr>
          <a:xfrm>
            <a:off x="5761152" y="340647"/>
            <a:ext cx="6430848" cy="261610"/>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zmianę stawki procentowej na 30% we wszystkich strefach MNW.</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9" name="pole tekstowe 28">
            <a:extLst>
              <a:ext uri="{FF2B5EF4-FFF2-40B4-BE49-F238E27FC236}">
                <a16:creationId xmlns:a16="http://schemas.microsoft.com/office/drawing/2014/main" id="{E1BDD38F-B81B-1B92-0D56-DA45D427BD98}"/>
              </a:ext>
            </a:extLst>
          </p:cNvPr>
          <p:cNvSpPr txBox="1"/>
          <p:nvPr/>
        </p:nvSpPr>
        <p:spPr>
          <a:xfrm>
            <a:off x="5743575" y="614306"/>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sp>
        <p:nvSpPr>
          <p:cNvPr id="4" name="pole tekstowe 3">
            <a:extLst>
              <a:ext uri="{FF2B5EF4-FFF2-40B4-BE49-F238E27FC236}">
                <a16:creationId xmlns:a16="http://schemas.microsoft.com/office/drawing/2014/main" id="{3DFCA85F-F8C3-0B2D-6EED-D352A7DF4D30}"/>
              </a:ext>
            </a:extLst>
          </p:cNvPr>
          <p:cNvSpPr txBox="1"/>
          <p:nvPr/>
        </p:nvSpPr>
        <p:spPr>
          <a:xfrm>
            <a:off x="5761152" y="1476668"/>
            <a:ext cx="6413270"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9 </a:t>
            </a:r>
            <a:endParaRPr lang="pl-PL" sz="1600" b="1" dirty="0"/>
          </a:p>
        </p:txBody>
      </p:sp>
      <p:sp>
        <p:nvSpPr>
          <p:cNvPr id="7" name="pole tekstowe 6">
            <a:extLst>
              <a:ext uri="{FF2B5EF4-FFF2-40B4-BE49-F238E27FC236}">
                <a16:creationId xmlns:a16="http://schemas.microsoft.com/office/drawing/2014/main" id="{77740B85-B4B6-2FFD-8609-B7ED667C4335}"/>
              </a:ext>
            </a:extLst>
          </p:cNvPr>
          <p:cNvSpPr txBox="1"/>
          <p:nvPr/>
        </p:nvSpPr>
        <p:spPr>
          <a:xfrm>
            <a:off x="5743574" y="1823527"/>
            <a:ext cx="6430848" cy="261610"/>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wprowadzenie nakazu zagospodarowania wód opadowych na własnym terenie działki.</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3CE2AD0D-4F4F-77F5-E48D-DD824146FDF5}"/>
              </a:ext>
            </a:extLst>
          </p:cNvPr>
          <p:cNvSpPr txBox="1"/>
          <p:nvPr/>
        </p:nvSpPr>
        <p:spPr>
          <a:xfrm>
            <a:off x="5735233" y="2097186"/>
            <a:ext cx="6430847" cy="846386"/>
          </a:xfrm>
          <a:prstGeom prst="rect">
            <a:avLst/>
          </a:prstGeom>
          <a:solidFill>
            <a:schemeClr val="bg1"/>
          </a:solidFill>
          <a:ln w="25400">
            <a:solidFill>
              <a:srgbClr val="00B05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a:p>
            <a:pPr algn="ctr">
              <a:spcBef>
                <a:spcPts val="600"/>
              </a:spcBef>
            </a:pPr>
            <a:r>
              <a:rPr lang="pl-PL" sz="1100" dirty="0">
                <a:effectLst/>
                <a:latin typeface="Arial" panose="020B0604020202020204" pitchFamily="34" charset="0"/>
                <a:ea typeface="Calibri" panose="020F0502020204030204" pitchFamily="34" charset="0"/>
                <a:cs typeface="Arial" panose="020B0604020202020204" pitchFamily="34" charset="0"/>
              </a:rPr>
              <a:t>W projekcie miejscowego planu dla terenów zabudowy mieszkaniowej jest zapis:  odprowadzenie wód opadowych na tereny zieleni w granicach własnej działki, do studni chłonnych lub zbiorników wodnych.</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83E69CDE-A652-8FDF-D06F-087F16D14E9C}"/>
              </a:ext>
            </a:extLst>
          </p:cNvPr>
          <p:cNvSpPr txBox="1"/>
          <p:nvPr/>
        </p:nvSpPr>
        <p:spPr>
          <a:xfrm>
            <a:off x="5761152" y="3628731"/>
            <a:ext cx="640492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10 </a:t>
            </a:r>
            <a:endParaRPr lang="pl-PL" sz="1600" b="1" dirty="0"/>
          </a:p>
        </p:txBody>
      </p:sp>
      <p:sp>
        <p:nvSpPr>
          <p:cNvPr id="12" name="pole tekstowe 11">
            <a:extLst>
              <a:ext uri="{FF2B5EF4-FFF2-40B4-BE49-F238E27FC236}">
                <a16:creationId xmlns:a16="http://schemas.microsoft.com/office/drawing/2014/main" id="{BB415DA4-03DF-32C3-7532-B68392BACE11}"/>
              </a:ext>
            </a:extLst>
          </p:cNvPr>
          <p:cNvSpPr txBox="1"/>
          <p:nvPr/>
        </p:nvSpPr>
        <p:spPr>
          <a:xfrm>
            <a:off x="5735232" y="3975590"/>
            <a:ext cx="6430848" cy="261610"/>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wprowadzenie ograniczenia budowy maksymalnie jednego domu na działce. </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2EC3EB41-3BE4-C3C5-2D8D-A7526C2DF615}"/>
              </a:ext>
            </a:extLst>
          </p:cNvPr>
          <p:cNvSpPr txBox="1"/>
          <p:nvPr/>
        </p:nvSpPr>
        <p:spPr>
          <a:xfrm>
            <a:off x="5726891" y="4258485"/>
            <a:ext cx="6430847" cy="677108"/>
          </a:xfrm>
          <a:prstGeom prst="rect">
            <a:avLst/>
          </a:prstGeom>
          <a:solidFill>
            <a:schemeClr val="bg1"/>
          </a:solidFill>
          <a:ln w="25400">
            <a:solidFill>
              <a:srgbClr val="00B05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a:p>
            <a:pPr algn="ctr">
              <a:spcBef>
                <a:spcPts val="600"/>
              </a:spcBef>
            </a:pPr>
            <a:r>
              <a:rPr lang="pl-PL" sz="1100" dirty="0">
                <a:effectLst/>
                <a:latin typeface="Arial" panose="020B0604020202020204" pitchFamily="34" charset="0"/>
                <a:ea typeface="Lucida Sans Unicode" panose="020B0602030504020204" pitchFamily="34" charset="0"/>
                <a:cs typeface="Arial" panose="020B0604020202020204" pitchFamily="34" charset="0"/>
              </a:rPr>
              <a:t>Projekt miejscowego planu w par.  8 zawiera zapis, że na terenach zabudowy mieszkaniowej dopuszcza się lokalizację tylko jednego budynku mieszkalnego na działce budowlanej</a:t>
            </a:r>
            <a:r>
              <a:rPr lang="pl-PL" sz="1100" dirty="0">
                <a:effectLst/>
                <a:latin typeface="Arial" panose="020B0604020202020204" pitchFamily="34" charset="0"/>
                <a:ea typeface="Calibri" panose="020F0502020204030204" pitchFamily="34" charset="0"/>
                <a:cs typeface="Arial" panose="020B0604020202020204" pitchFamily="34" charset="0"/>
              </a:rPr>
              <a:t>.</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4" name="pole tekstowe 23">
            <a:extLst>
              <a:ext uri="{FF2B5EF4-FFF2-40B4-BE49-F238E27FC236}">
                <a16:creationId xmlns:a16="http://schemas.microsoft.com/office/drawing/2014/main" id="{55CBAD9D-4839-4B49-2291-6B09D3BB0AF1}"/>
              </a:ext>
            </a:extLst>
          </p:cNvPr>
          <p:cNvSpPr txBox="1"/>
          <p:nvPr/>
        </p:nvSpPr>
        <p:spPr>
          <a:xfrm>
            <a:off x="5718549" y="5577568"/>
            <a:ext cx="6439189"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11 </a:t>
            </a:r>
            <a:endParaRPr lang="pl-PL" sz="1600" b="1" dirty="0"/>
          </a:p>
        </p:txBody>
      </p:sp>
      <p:sp>
        <p:nvSpPr>
          <p:cNvPr id="30" name="pole tekstowe 29">
            <a:extLst>
              <a:ext uri="{FF2B5EF4-FFF2-40B4-BE49-F238E27FC236}">
                <a16:creationId xmlns:a16="http://schemas.microsoft.com/office/drawing/2014/main" id="{4144C551-9764-5755-1A7E-03CB86DA6CEB}"/>
              </a:ext>
            </a:extLst>
          </p:cNvPr>
          <p:cNvSpPr txBox="1"/>
          <p:nvPr/>
        </p:nvSpPr>
        <p:spPr>
          <a:xfrm>
            <a:off x="5726890" y="5924427"/>
            <a:ext cx="6430848" cy="430887"/>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wprowadzenie ograniczenia metrażu dla budynku gospodarczego, garażu, wiat i altan do 35 m</a:t>
            </a:r>
            <a:r>
              <a:rPr lang="pl-PL"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1" name="pole tekstowe 30">
            <a:extLst>
              <a:ext uri="{FF2B5EF4-FFF2-40B4-BE49-F238E27FC236}">
                <a16:creationId xmlns:a16="http://schemas.microsoft.com/office/drawing/2014/main" id="{E4116F12-CF8A-C2B4-94A1-05A88CC7BA33}"/>
              </a:ext>
            </a:extLst>
          </p:cNvPr>
          <p:cNvSpPr txBox="1"/>
          <p:nvPr/>
        </p:nvSpPr>
        <p:spPr>
          <a:xfrm>
            <a:off x="5718549" y="6327390"/>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Calibri" panose="020F0502020204030204" pitchFamily="34" charset="0"/>
                <a:cs typeface="Arial" panose="020B0604020202020204" pitchFamily="34" charset="0"/>
              </a:rPr>
              <a:t>.</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Tree>
    <p:extLst>
      <p:ext uri="{BB962C8B-B14F-4D97-AF65-F5344CB8AC3E}">
        <p14:creationId xmlns:p14="http://schemas.microsoft.com/office/powerpoint/2010/main" val="260525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12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261610"/>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Dwa wnioski o zwiększenie zabudowy z 25% do 35% na terenie 3.1MNW</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a:t>
            </a: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638990"/>
            <a:ext cx="6430847" cy="261610"/>
          </a:xfrm>
          <a:prstGeom prst="rect">
            <a:avLst/>
          </a:prstGeom>
          <a:solidFill>
            <a:schemeClr val="bg1"/>
          </a:solidFill>
          <a:ln w="25400">
            <a:solidFill>
              <a:srgbClr val="FFC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 częściowo</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 </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zwiększono maksymalną powierzchnię zabudowy do 30%</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pic>
        <p:nvPicPr>
          <p:cNvPr id="7" name="Obraz 6">
            <a:extLst>
              <a:ext uri="{FF2B5EF4-FFF2-40B4-BE49-F238E27FC236}">
                <a16:creationId xmlns:a16="http://schemas.microsoft.com/office/drawing/2014/main" id="{B7DB99BB-BF0B-A6BB-4D6E-DE10BF0B8176}"/>
              </a:ext>
            </a:extLst>
          </p:cNvPr>
          <p:cNvPicPr>
            <a:picLocks noChangeAspect="1"/>
          </p:cNvPicPr>
          <p:nvPr/>
        </p:nvPicPr>
        <p:blipFill>
          <a:blip r:embed="rId2"/>
          <a:stretch>
            <a:fillRect/>
          </a:stretch>
        </p:blipFill>
        <p:spPr>
          <a:xfrm>
            <a:off x="13305" y="802018"/>
            <a:ext cx="3745895" cy="6055982"/>
          </a:xfrm>
          <a:prstGeom prst="rect">
            <a:avLst/>
          </a:prstGeom>
        </p:spPr>
      </p:pic>
      <p:grpSp>
        <p:nvGrpSpPr>
          <p:cNvPr id="41" name="Grupa 40">
            <a:extLst>
              <a:ext uri="{FF2B5EF4-FFF2-40B4-BE49-F238E27FC236}">
                <a16:creationId xmlns:a16="http://schemas.microsoft.com/office/drawing/2014/main" id="{E107D36A-EA57-6956-8DF4-5BCEA6D9AE15}"/>
              </a:ext>
            </a:extLst>
          </p:cNvPr>
          <p:cNvGrpSpPr/>
          <p:nvPr/>
        </p:nvGrpSpPr>
        <p:grpSpPr>
          <a:xfrm>
            <a:off x="5761152" y="2539999"/>
            <a:ext cx="3550543" cy="4213176"/>
            <a:chOff x="4882259" y="3079328"/>
            <a:chExt cx="2780437" cy="3683084"/>
          </a:xfrm>
        </p:grpSpPr>
        <p:grpSp>
          <p:nvGrpSpPr>
            <p:cNvPr id="8" name="Grupa 7">
              <a:extLst>
                <a:ext uri="{FF2B5EF4-FFF2-40B4-BE49-F238E27FC236}">
                  <a16:creationId xmlns:a16="http://schemas.microsoft.com/office/drawing/2014/main" id="{5978E5E8-216B-AE9D-9BAC-AB9B3F3F7106}"/>
                </a:ext>
              </a:extLst>
            </p:cNvPr>
            <p:cNvGrpSpPr/>
            <p:nvPr/>
          </p:nvGrpSpPr>
          <p:grpSpPr>
            <a:xfrm>
              <a:off x="4882259" y="3311255"/>
              <a:ext cx="2780437" cy="3451157"/>
              <a:chOff x="4416776" y="3116826"/>
              <a:chExt cx="3014090" cy="3741174"/>
            </a:xfrm>
          </p:grpSpPr>
          <p:pic>
            <p:nvPicPr>
              <p:cNvPr id="9" name="Obraz 8">
                <a:extLst>
                  <a:ext uri="{FF2B5EF4-FFF2-40B4-BE49-F238E27FC236}">
                    <a16:creationId xmlns:a16="http://schemas.microsoft.com/office/drawing/2014/main" id="{5515C390-A6A3-F89F-8E76-4CB53F1479F2}"/>
                  </a:ext>
                </a:extLst>
              </p:cNvPr>
              <p:cNvPicPr>
                <a:picLocks noChangeAspect="1"/>
              </p:cNvPicPr>
              <p:nvPr/>
            </p:nvPicPr>
            <p:blipFill>
              <a:blip r:embed="rId3"/>
              <a:stretch>
                <a:fillRect/>
              </a:stretch>
            </p:blipFill>
            <p:spPr>
              <a:xfrm>
                <a:off x="4416776" y="3116826"/>
                <a:ext cx="3014090" cy="3741174"/>
              </a:xfrm>
              <a:prstGeom prst="rect">
                <a:avLst/>
              </a:prstGeom>
            </p:spPr>
          </p:pic>
          <p:sp>
            <p:nvSpPr>
              <p:cNvPr id="10" name="pole tekstowe 9">
                <a:extLst>
                  <a:ext uri="{FF2B5EF4-FFF2-40B4-BE49-F238E27FC236}">
                    <a16:creationId xmlns:a16="http://schemas.microsoft.com/office/drawing/2014/main" id="{2B2EFDFF-D3F9-A801-9219-61595505A4B6}"/>
                  </a:ext>
                </a:extLst>
              </p:cNvPr>
              <p:cNvSpPr txBox="1"/>
              <p:nvPr/>
            </p:nvSpPr>
            <p:spPr>
              <a:xfrm>
                <a:off x="6137042" y="5059678"/>
                <a:ext cx="737206"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25 %</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90506CDB-699C-D749-05E8-7EAFF89E2734}"/>
                  </a:ext>
                </a:extLst>
              </p:cNvPr>
              <p:cNvSpPr txBox="1"/>
              <p:nvPr/>
            </p:nvSpPr>
            <p:spPr>
              <a:xfrm>
                <a:off x="5991309" y="3777834"/>
                <a:ext cx="737207"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25 %</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2FFCDA0B-6F0A-23C0-39DB-43511C990854}"/>
                  </a:ext>
                </a:extLst>
              </p:cNvPr>
              <p:cNvSpPr txBox="1"/>
              <p:nvPr/>
            </p:nvSpPr>
            <p:spPr>
              <a:xfrm>
                <a:off x="5177074" y="4653413"/>
                <a:ext cx="696638"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20 %</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ABDD2E1C-1AB8-B558-E479-5248CA617CBF}"/>
                  </a:ext>
                </a:extLst>
              </p:cNvPr>
              <p:cNvSpPr txBox="1"/>
              <p:nvPr/>
            </p:nvSpPr>
            <p:spPr>
              <a:xfrm>
                <a:off x="6280311" y="5749986"/>
                <a:ext cx="737206"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25 %</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8" name="pole tekstowe 37">
                <a:extLst>
                  <a:ext uri="{FF2B5EF4-FFF2-40B4-BE49-F238E27FC236}">
                    <a16:creationId xmlns:a16="http://schemas.microsoft.com/office/drawing/2014/main" id="{E1E47CD8-9779-1080-868B-2945366F5650}"/>
                  </a:ext>
                </a:extLst>
              </p:cNvPr>
              <p:cNvSpPr txBox="1"/>
              <p:nvPr/>
            </p:nvSpPr>
            <p:spPr>
              <a:xfrm>
                <a:off x="5670498" y="6057763"/>
                <a:ext cx="737206"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25 %</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9" name="pole tekstowe 38">
                <a:extLst>
                  <a:ext uri="{FF2B5EF4-FFF2-40B4-BE49-F238E27FC236}">
                    <a16:creationId xmlns:a16="http://schemas.microsoft.com/office/drawing/2014/main" id="{848F01A9-2A62-A413-0ABC-C36FDCD490E8}"/>
                  </a:ext>
                </a:extLst>
              </p:cNvPr>
              <p:cNvSpPr txBox="1"/>
              <p:nvPr/>
            </p:nvSpPr>
            <p:spPr>
              <a:xfrm rot="4052291">
                <a:off x="4418506" y="5409321"/>
                <a:ext cx="1276102"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25 % - 30%</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grpSp>
        <p:sp>
          <p:nvSpPr>
            <p:cNvPr id="40" name="pole tekstowe 39">
              <a:extLst>
                <a:ext uri="{FF2B5EF4-FFF2-40B4-BE49-F238E27FC236}">
                  <a16:creationId xmlns:a16="http://schemas.microsoft.com/office/drawing/2014/main" id="{F0218D92-9F60-4BAB-85A3-18955F94E369}"/>
                </a:ext>
              </a:extLst>
            </p:cNvPr>
            <p:cNvSpPr txBox="1"/>
            <p:nvPr/>
          </p:nvSpPr>
          <p:spPr>
            <a:xfrm>
              <a:off x="4882259" y="3079328"/>
              <a:ext cx="2780437" cy="430887"/>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Procent zabudowy ustalony w obowiązujących </a:t>
              </a:r>
              <a:r>
                <a:rPr lang="pl-PL" sz="1100" b="1" dirty="0" err="1">
                  <a:solidFill>
                    <a:srgbClr val="000000"/>
                  </a:solidFill>
                  <a:latin typeface="Arial" panose="020B0604020202020204" pitchFamily="34" charset="0"/>
                  <a:ea typeface="Lucida Sans Unicode" panose="020B0602030504020204" pitchFamily="34" charset="0"/>
                  <a:cs typeface="Arial" panose="020B0604020202020204" pitchFamily="34" charset="0"/>
                </a:rPr>
                <a:t>mpzp</a:t>
              </a: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a:t>
              </a:r>
            </a:p>
          </p:txBody>
        </p:sp>
      </p:grpSp>
    </p:spTree>
    <p:extLst>
      <p:ext uri="{BB962C8B-B14F-4D97-AF65-F5344CB8AC3E}">
        <p14:creationId xmlns:p14="http://schemas.microsoft.com/office/powerpoint/2010/main" val="328363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13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430887"/>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Dwa wnioski o zwiększenie wysokości budynku mieszkalnego z 9 m do 9,5 m, budynków towarzyszących np. altan, wiat, garaży z 5,5 m do 6 m – na terenie 3.1MNW.</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796002"/>
            <a:ext cx="6430847" cy="600164"/>
          </a:xfrm>
          <a:prstGeom prst="rect">
            <a:avLst/>
          </a:prstGeom>
          <a:solidFill>
            <a:schemeClr val="bg1"/>
          </a:solidFill>
          <a:ln w="25400">
            <a:solidFill>
              <a:srgbClr val="FFC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 częściowo</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 </a:t>
            </a:r>
            <a:r>
              <a:rPr lang="pl-PL" sz="1100" dirty="0">
                <a:effectLst/>
                <a:latin typeface="Arial" panose="020B0604020202020204" pitchFamily="34" charset="0"/>
                <a:ea typeface="Lucida Sans Unicode" panose="020B0602030504020204" pitchFamily="34" charset="0"/>
                <a:cs typeface="Arial" panose="020B0604020202020204" pitchFamily="34" charset="0"/>
              </a:rPr>
              <a:t>zwiększono maksymalną wysokość dla budynków gospodarczych, garaży, wiat i altan: do 6 m oraz </a:t>
            </a:r>
            <a:r>
              <a:rPr lang="pl-PL" sz="1100" b="1" dirty="0">
                <a:effectLst/>
                <a:latin typeface="Arial" panose="020B0604020202020204" pitchFamily="34" charset="0"/>
                <a:ea typeface="Lucida Sans Unicode" panose="020B0602030504020204" pitchFamily="34" charset="0"/>
                <a:cs typeface="Arial" panose="020B0604020202020204" pitchFamily="34" charset="0"/>
              </a:rPr>
              <a:t>nie uwzględniono uwagi w części</a:t>
            </a:r>
            <a:r>
              <a:rPr lang="pl-PL" sz="1100" dirty="0">
                <a:effectLst/>
                <a:latin typeface="Arial" panose="020B0604020202020204" pitchFamily="34" charset="0"/>
                <a:ea typeface="Lucida Sans Unicode" panose="020B0602030504020204" pitchFamily="34" charset="0"/>
                <a:cs typeface="Arial" panose="020B0604020202020204" pitchFamily="34" charset="0"/>
              </a:rPr>
              <a:t> dotyczącej budynków mieszkalnych.</a:t>
            </a:r>
          </a:p>
        </p:txBody>
      </p:sp>
      <p:pic>
        <p:nvPicPr>
          <p:cNvPr id="7" name="Obraz 6">
            <a:extLst>
              <a:ext uri="{FF2B5EF4-FFF2-40B4-BE49-F238E27FC236}">
                <a16:creationId xmlns:a16="http://schemas.microsoft.com/office/drawing/2014/main" id="{B7DB99BB-BF0B-A6BB-4D6E-DE10BF0B8176}"/>
              </a:ext>
            </a:extLst>
          </p:cNvPr>
          <p:cNvPicPr>
            <a:picLocks noChangeAspect="1"/>
          </p:cNvPicPr>
          <p:nvPr/>
        </p:nvPicPr>
        <p:blipFill>
          <a:blip r:embed="rId2"/>
          <a:stretch>
            <a:fillRect/>
          </a:stretch>
        </p:blipFill>
        <p:spPr>
          <a:xfrm>
            <a:off x="13305" y="802018"/>
            <a:ext cx="3745895" cy="6055982"/>
          </a:xfrm>
          <a:prstGeom prst="rect">
            <a:avLst/>
          </a:prstGeom>
        </p:spPr>
      </p:pic>
      <p:grpSp>
        <p:nvGrpSpPr>
          <p:cNvPr id="23" name="Grupa 22">
            <a:extLst>
              <a:ext uri="{FF2B5EF4-FFF2-40B4-BE49-F238E27FC236}">
                <a16:creationId xmlns:a16="http://schemas.microsoft.com/office/drawing/2014/main" id="{4D8DD335-2247-15E1-0111-6557F0D20557}"/>
              </a:ext>
            </a:extLst>
          </p:cNvPr>
          <p:cNvGrpSpPr/>
          <p:nvPr/>
        </p:nvGrpSpPr>
        <p:grpSpPr>
          <a:xfrm>
            <a:off x="5743575" y="2079588"/>
            <a:ext cx="3824691" cy="4366901"/>
            <a:chOff x="8938693" y="3151137"/>
            <a:chExt cx="3143823" cy="3589509"/>
          </a:xfrm>
        </p:grpSpPr>
        <p:grpSp>
          <p:nvGrpSpPr>
            <p:cNvPr id="4" name="Grupa 3">
              <a:extLst>
                <a:ext uri="{FF2B5EF4-FFF2-40B4-BE49-F238E27FC236}">
                  <a16:creationId xmlns:a16="http://schemas.microsoft.com/office/drawing/2014/main" id="{FF3CFD15-736F-E5F1-68A1-8FDA3A2F6CFE}"/>
                </a:ext>
              </a:extLst>
            </p:cNvPr>
            <p:cNvGrpSpPr/>
            <p:nvPr/>
          </p:nvGrpSpPr>
          <p:grpSpPr>
            <a:xfrm>
              <a:off x="8938693" y="3289489"/>
              <a:ext cx="3143823" cy="3451157"/>
              <a:chOff x="8658755" y="1121845"/>
              <a:chExt cx="3143823" cy="3451157"/>
            </a:xfrm>
          </p:grpSpPr>
          <p:pic>
            <p:nvPicPr>
              <p:cNvPr id="5" name="Obraz 4">
                <a:extLst>
                  <a:ext uri="{FF2B5EF4-FFF2-40B4-BE49-F238E27FC236}">
                    <a16:creationId xmlns:a16="http://schemas.microsoft.com/office/drawing/2014/main" id="{872E13AE-BBCD-318C-0C8B-B337850D0F6B}"/>
                  </a:ext>
                </a:extLst>
              </p:cNvPr>
              <p:cNvPicPr>
                <a:picLocks noChangeAspect="1"/>
              </p:cNvPicPr>
              <p:nvPr/>
            </p:nvPicPr>
            <p:blipFill>
              <a:blip r:embed="rId3"/>
              <a:stretch>
                <a:fillRect/>
              </a:stretch>
            </p:blipFill>
            <p:spPr>
              <a:xfrm>
                <a:off x="9022141" y="1121845"/>
                <a:ext cx="2780437" cy="3451157"/>
              </a:xfrm>
              <a:prstGeom prst="rect">
                <a:avLst/>
              </a:prstGeom>
            </p:spPr>
          </p:pic>
          <p:sp>
            <p:nvSpPr>
              <p:cNvPr id="6" name="pole tekstowe 5">
                <a:extLst>
                  <a:ext uri="{FF2B5EF4-FFF2-40B4-BE49-F238E27FC236}">
                    <a16:creationId xmlns:a16="http://schemas.microsoft.com/office/drawing/2014/main" id="{2B1A97D4-80D4-E639-315F-A71BA6F5A31D}"/>
                  </a:ext>
                </a:extLst>
              </p:cNvPr>
              <p:cNvSpPr txBox="1"/>
              <p:nvPr/>
            </p:nvSpPr>
            <p:spPr>
              <a:xfrm>
                <a:off x="10609051" y="2914086"/>
                <a:ext cx="946655"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9,5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3322B5DB-5759-6D18-DE09-2CC489058116}"/>
                  </a:ext>
                </a:extLst>
              </p:cNvPr>
              <p:cNvSpPr txBox="1"/>
              <p:nvPr/>
            </p:nvSpPr>
            <p:spPr>
              <a:xfrm>
                <a:off x="10385404" y="1658425"/>
                <a:ext cx="946656"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9,5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E3491DFF-C8A5-0A71-58F7-09BCFCFA8394}"/>
                  </a:ext>
                </a:extLst>
              </p:cNvPr>
              <p:cNvSpPr txBox="1"/>
              <p:nvPr/>
            </p:nvSpPr>
            <p:spPr>
              <a:xfrm>
                <a:off x="9701713" y="2561413"/>
                <a:ext cx="642634"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47F7F0CF-C1C8-361A-0963-739AC087D8C0}"/>
                  </a:ext>
                </a:extLst>
              </p:cNvPr>
              <p:cNvSpPr txBox="1"/>
              <p:nvPr/>
            </p:nvSpPr>
            <p:spPr>
              <a:xfrm>
                <a:off x="10741214" y="3550882"/>
                <a:ext cx="946654"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9,5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68E9BC43-6F17-0DC5-AA5E-47A0ABE9A0F0}"/>
                  </a:ext>
                </a:extLst>
              </p:cNvPr>
              <p:cNvSpPr txBox="1"/>
              <p:nvPr/>
            </p:nvSpPr>
            <p:spPr>
              <a:xfrm>
                <a:off x="10012114" y="3772178"/>
                <a:ext cx="843287"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D18BFA42-026E-2E1D-6DB8-A51B61A1777E}"/>
                  </a:ext>
                </a:extLst>
              </p:cNvPr>
              <p:cNvSpPr txBox="1"/>
              <p:nvPr/>
            </p:nvSpPr>
            <p:spPr>
              <a:xfrm>
                <a:off x="8658755" y="2907989"/>
                <a:ext cx="1177178"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B4822D0A-BE39-1D03-35E3-4D05FFA6634B}"/>
                  </a:ext>
                </a:extLst>
              </p:cNvPr>
              <p:cNvSpPr txBox="1"/>
              <p:nvPr/>
            </p:nvSpPr>
            <p:spPr>
              <a:xfrm>
                <a:off x="9233819" y="3856689"/>
                <a:ext cx="843287" cy="307777"/>
              </a:xfrm>
              <a:prstGeom prst="rect">
                <a:avLst/>
              </a:prstGeom>
              <a:noFill/>
            </p:spPr>
            <p:txBody>
              <a:bodyPr wrap="square" rtlCol="0">
                <a:spAutoFit/>
              </a:bodyPr>
              <a:lstStyle/>
              <a:p>
                <a:pPr lvl="0" algn="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9 / 6 m</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grpSp>
        <p:sp>
          <p:nvSpPr>
            <p:cNvPr id="22" name="pole tekstowe 21">
              <a:extLst>
                <a:ext uri="{FF2B5EF4-FFF2-40B4-BE49-F238E27FC236}">
                  <a16:creationId xmlns:a16="http://schemas.microsoft.com/office/drawing/2014/main" id="{1C6DE245-2EF3-2A91-4FB7-674A320480E7}"/>
                </a:ext>
              </a:extLst>
            </p:cNvPr>
            <p:cNvSpPr txBox="1"/>
            <p:nvPr/>
          </p:nvSpPr>
          <p:spPr>
            <a:xfrm>
              <a:off x="9302078" y="3151137"/>
              <a:ext cx="2780437" cy="430887"/>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Wysokość zabudowy ustalona w obowiązujących </a:t>
              </a:r>
              <a:r>
                <a:rPr lang="pl-PL" sz="1100" b="1" dirty="0" err="1">
                  <a:solidFill>
                    <a:srgbClr val="000000"/>
                  </a:solidFill>
                  <a:latin typeface="Arial" panose="020B0604020202020204" pitchFamily="34" charset="0"/>
                  <a:ea typeface="Lucida Sans Unicode" panose="020B0602030504020204" pitchFamily="34" charset="0"/>
                  <a:cs typeface="Arial" panose="020B0604020202020204" pitchFamily="34" charset="0"/>
                </a:rPr>
                <a:t>mpzp</a:t>
              </a: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a:t>
              </a:r>
            </a:p>
          </p:txBody>
        </p:sp>
      </p:grpSp>
    </p:spTree>
    <p:extLst>
      <p:ext uri="{BB962C8B-B14F-4D97-AF65-F5344CB8AC3E}">
        <p14:creationId xmlns:p14="http://schemas.microsoft.com/office/powerpoint/2010/main" val="69356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14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430887"/>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uwzględnienie wyjazdu z działki nr 153/3 położonej w Okolu na działkę drogową nr 152/64, 152/63, 152/62, 152/105 położoną w Linowcu.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796002"/>
            <a:ext cx="6430847" cy="261610"/>
          </a:xfrm>
          <a:prstGeom prst="rect">
            <a:avLst/>
          </a:prstGeom>
          <a:solidFill>
            <a:schemeClr val="bg1"/>
          </a:solidFill>
          <a:ln w="25400">
            <a:solidFill>
              <a:srgbClr val="00B05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pic>
        <p:nvPicPr>
          <p:cNvPr id="9" name="Obraz 8">
            <a:extLst>
              <a:ext uri="{FF2B5EF4-FFF2-40B4-BE49-F238E27FC236}">
                <a16:creationId xmlns:a16="http://schemas.microsoft.com/office/drawing/2014/main" id="{66FA26B9-92FB-C5AE-D1B4-89BB95D88359}"/>
              </a:ext>
            </a:extLst>
          </p:cNvPr>
          <p:cNvPicPr>
            <a:picLocks noChangeAspect="1"/>
          </p:cNvPicPr>
          <p:nvPr/>
        </p:nvPicPr>
        <p:blipFill>
          <a:blip r:embed="rId2"/>
          <a:stretch>
            <a:fillRect/>
          </a:stretch>
        </p:blipFill>
        <p:spPr>
          <a:xfrm>
            <a:off x="348351" y="1416615"/>
            <a:ext cx="5747649" cy="5186218"/>
          </a:xfrm>
          <a:prstGeom prst="rect">
            <a:avLst/>
          </a:prstGeom>
        </p:spPr>
      </p:pic>
      <p:sp>
        <p:nvSpPr>
          <p:cNvPr id="10" name="Dowolny kształt: kształt 9">
            <a:extLst>
              <a:ext uri="{FF2B5EF4-FFF2-40B4-BE49-F238E27FC236}">
                <a16:creationId xmlns:a16="http://schemas.microsoft.com/office/drawing/2014/main" id="{46177BC5-F169-A217-2C3F-162230D80B21}"/>
              </a:ext>
            </a:extLst>
          </p:cNvPr>
          <p:cNvSpPr/>
          <p:nvPr/>
        </p:nvSpPr>
        <p:spPr>
          <a:xfrm>
            <a:off x="2669309" y="3528291"/>
            <a:ext cx="2660073" cy="1052945"/>
          </a:xfrm>
          <a:custGeom>
            <a:avLst/>
            <a:gdLst>
              <a:gd name="connsiteX0" fmla="*/ 0 w 2660073"/>
              <a:gd name="connsiteY0" fmla="*/ 489527 h 1052945"/>
              <a:gd name="connsiteX1" fmla="*/ 2530764 w 2660073"/>
              <a:gd name="connsiteY1" fmla="*/ 0 h 1052945"/>
              <a:gd name="connsiteX2" fmla="*/ 2660073 w 2660073"/>
              <a:gd name="connsiteY2" fmla="*/ 655782 h 1052945"/>
              <a:gd name="connsiteX3" fmla="*/ 350982 w 2660073"/>
              <a:gd name="connsiteY3" fmla="*/ 1052945 h 1052945"/>
              <a:gd name="connsiteX4" fmla="*/ 0 w 2660073"/>
              <a:gd name="connsiteY4" fmla="*/ 489527 h 105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073" h="1052945">
                <a:moveTo>
                  <a:pt x="0" y="489527"/>
                </a:moveTo>
                <a:lnTo>
                  <a:pt x="2530764" y="0"/>
                </a:lnTo>
                <a:lnTo>
                  <a:pt x="2660073" y="655782"/>
                </a:lnTo>
                <a:lnTo>
                  <a:pt x="350982" y="1052945"/>
                </a:lnTo>
                <a:lnTo>
                  <a:pt x="0" y="489527"/>
                </a:lnTo>
                <a:close/>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1451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9493" y="0"/>
            <a:ext cx="6422507"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15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261610"/>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zmianę szerokości drogi z 8 m  na 6 m oraz ujęcie jej jako droga wewnętrzna.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620518"/>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B7DB99BB-BF0B-A6BB-4D6E-DE10BF0B8176}"/>
              </a:ext>
            </a:extLst>
          </p:cNvPr>
          <p:cNvPicPr>
            <a:picLocks noChangeAspect="1"/>
          </p:cNvPicPr>
          <p:nvPr/>
        </p:nvPicPr>
        <p:blipFill>
          <a:blip r:embed="rId2"/>
          <a:stretch>
            <a:fillRect/>
          </a:stretch>
        </p:blipFill>
        <p:spPr>
          <a:xfrm>
            <a:off x="13305" y="802018"/>
            <a:ext cx="3745895" cy="6055982"/>
          </a:xfrm>
          <a:prstGeom prst="rect">
            <a:avLst/>
          </a:prstGeom>
        </p:spPr>
      </p:pic>
      <p:sp>
        <p:nvSpPr>
          <p:cNvPr id="4" name="pole tekstowe 3">
            <a:extLst>
              <a:ext uri="{FF2B5EF4-FFF2-40B4-BE49-F238E27FC236}">
                <a16:creationId xmlns:a16="http://schemas.microsoft.com/office/drawing/2014/main" id="{0A3BF154-420C-B55E-8E7E-E9B088FF0486}"/>
              </a:ext>
            </a:extLst>
          </p:cNvPr>
          <p:cNvSpPr txBox="1"/>
          <p:nvPr/>
        </p:nvSpPr>
        <p:spPr>
          <a:xfrm>
            <a:off x="5769493" y="1482434"/>
            <a:ext cx="6404929"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16 </a:t>
            </a:r>
            <a:endParaRPr lang="pl-PL" sz="1600" b="1" dirty="0"/>
          </a:p>
        </p:txBody>
      </p:sp>
      <p:sp>
        <p:nvSpPr>
          <p:cNvPr id="5" name="pole tekstowe 4">
            <a:extLst>
              <a:ext uri="{FF2B5EF4-FFF2-40B4-BE49-F238E27FC236}">
                <a16:creationId xmlns:a16="http://schemas.microsoft.com/office/drawing/2014/main" id="{6FC18509-CF5A-E279-0F06-95365B49C708}"/>
              </a:ext>
            </a:extLst>
          </p:cNvPr>
          <p:cNvSpPr txBox="1"/>
          <p:nvPr/>
        </p:nvSpPr>
        <p:spPr>
          <a:xfrm>
            <a:off x="5743574" y="1820057"/>
            <a:ext cx="6430848" cy="600164"/>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Ze względu na niedostosowanie instalacji wodnej – drenarki w obszarze 3.1MNW składający uwagę wnioskuje o wykonanie badania przepustowości istniejącej sieci drenarskiej na tym obszarze oraz symulacji po zabudowaniu tego obszaru przed  złożeniem projektu planu pod głosowanie Rady.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615C5FFA-87F3-5763-F6E0-B75E153B7D79}"/>
              </a:ext>
            </a:extLst>
          </p:cNvPr>
          <p:cNvSpPr txBox="1"/>
          <p:nvPr/>
        </p:nvSpPr>
        <p:spPr>
          <a:xfrm>
            <a:off x="5735233" y="2426212"/>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13DBC6A5-A5E8-27E4-AAEA-3490DB6EF5EB}"/>
              </a:ext>
            </a:extLst>
          </p:cNvPr>
          <p:cNvSpPr txBox="1"/>
          <p:nvPr/>
        </p:nvSpPr>
        <p:spPr>
          <a:xfrm>
            <a:off x="5795412" y="3399299"/>
            <a:ext cx="6404929"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17 </a:t>
            </a:r>
            <a:endParaRPr lang="pl-PL" sz="1600" b="1" dirty="0"/>
          </a:p>
        </p:txBody>
      </p:sp>
      <p:sp>
        <p:nvSpPr>
          <p:cNvPr id="15" name="pole tekstowe 14">
            <a:extLst>
              <a:ext uri="{FF2B5EF4-FFF2-40B4-BE49-F238E27FC236}">
                <a16:creationId xmlns:a16="http://schemas.microsoft.com/office/drawing/2014/main" id="{29416BDC-0C88-D8B0-780E-C1E4FE043F25}"/>
              </a:ext>
            </a:extLst>
          </p:cNvPr>
          <p:cNvSpPr txBox="1"/>
          <p:nvPr/>
        </p:nvSpPr>
        <p:spPr>
          <a:xfrm>
            <a:off x="5769493" y="3736922"/>
            <a:ext cx="6430848" cy="430887"/>
          </a:xfrm>
          <a:prstGeom prst="rect">
            <a:avLst/>
          </a:prstGeom>
          <a:solidFill>
            <a:schemeClr val="bg1">
              <a:lumMod val="85000"/>
            </a:schemeClr>
          </a:solidFill>
        </p:spPr>
        <p:txBody>
          <a:bodyPr wrap="square" rtlCol="0">
            <a:spAutoFit/>
          </a:bodyPr>
          <a:lstStyle/>
          <a:p>
            <a:pPr>
              <a:spcBef>
                <a:spcPts val="600"/>
              </a:spcBef>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Zastosowanie równych praw dla dróg tj. minimalna szerokość drogi wewnętrznej na 10 m przy sąsiedztwie wzdłuż drogi powyżej planowanych 8 działek do zabudowy.</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F700260F-086F-FB3E-59BA-9B3A61E7B053}"/>
              </a:ext>
            </a:extLst>
          </p:cNvPr>
          <p:cNvSpPr txBox="1"/>
          <p:nvPr/>
        </p:nvSpPr>
        <p:spPr>
          <a:xfrm>
            <a:off x="5761152" y="4195301"/>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F2647D5A-B226-A043-83D5-4CE7FA5546B4}"/>
              </a:ext>
            </a:extLst>
          </p:cNvPr>
          <p:cNvSpPr txBox="1"/>
          <p:nvPr/>
        </p:nvSpPr>
        <p:spPr>
          <a:xfrm>
            <a:off x="5795412" y="5360080"/>
            <a:ext cx="6379010"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18 </a:t>
            </a:r>
            <a:endParaRPr lang="pl-PL" sz="1600" b="1" dirty="0"/>
          </a:p>
        </p:txBody>
      </p:sp>
      <p:sp>
        <p:nvSpPr>
          <p:cNvPr id="20" name="pole tekstowe 19">
            <a:extLst>
              <a:ext uri="{FF2B5EF4-FFF2-40B4-BE49-F238E27FC236}">
                <a16:creationId xmlns:a16="http://schemas.microsoft.com/office/drawing/2014/main" id="{7B605B69-8DAB-5B65-4174-85144C2318E5}"/>
              </a:ext>
            </a:extLst>
          </p:cNvPr>
          <p:cNvSpPr txBox="1"/>
          <p:nvPr/>
        </p:nvSpPr>
        <p:spPr>
          <a:xfrm>
            <a:off x="5743574" y="5697703"/>
            <a:ext cx="6430848" cy="430887"/>
          </a:xfrm>
          <a:prstGeom prst="rect">
            <a:avLst/>
          </a:prstGeom>
          <a:solidFill>
            <a:schemeClr val="bg1">
              <a:lumMod val="85000"/>
            </a:schemeClr>
          </a:solidFill>
        </p:spPr>
        <p:txBody>
          <a:bodyPr wrap="square" rtlCol="0">
            <a:spAutoFit/>
          </a:bodyPr>
          <a:lstStyle/>
          <a:p>
            <a:pPr>
              <a:spcBef>
                <a:spcPts val="600"/>
              </a:spcBef>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Zastosowania wymogu dla dróg wewnętrznych konieczności wykonania zatok dla zawracania o szerokości min. 13,5 m zgodnie z przepisami.</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9AAFF108-9828-8F49-68F6-52A69DB0BB98}"/>
              </a:ext>
            </a:extLst>
          </p:cNvPr>
          <p:cNvSpPr txBox="1"/>
          <p:nvPr/>
        </p:nvSpPr>
        <p:spPr>
          <a:xfrm>
            <a:off x="5735233" y="6156082"/>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Tree>
    <p:extLst>
      <p:ext uri="{BB962C8B-B14F-4D97-AF65-F5344CB8AC3E}">
        <p14:creationId xmlns:p14="http://schemas.microsoft.com/office/powerpoint/2010/main" val="69615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19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430887"/>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Dla obszaru 3.1MNW minimalna wielkość działki – 2000 m</a:t>
            </a:r>
            <a:r>
              <a:rPr lang="pl-PL"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(Obszar ten po zurbanizowaniu będzie zalewał grunty sąsiednie.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777530"/>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B7DB99BB-BF0B-A6BB-4D6E-DE10BF0B8176}"/>
              </a:ext>
            </a:extLst>
          </p:cNvPr>
          <p:cNvPicPr>
            <a:picLocks noChangeAspect="1"/>
          </p:cNvPicPr>
          <p:nvPr/>
        </p:nvPicPr>
        <p:blipFill>
          <a:blip r:embed="rId2"/>
          <a:stretch>
            <a:fillRect/>
          </a:stretch>
        </p:blipFill>
        <p:spPr>
          <a:xfrm>
            <a:off x="13305" y="802018"/>
            <a:ext cx="3745895" cy="6055982"/>
          </a:xfrm>
          <a:prstGeom prst="rect">
            <a:avLst/>
          </a:prstGeom>
        </p:spPr>
      </p:pic>
      <p:sp>
        <p:nvSpPr>
          <p:cNvPr id="4" name="pole tekstowe 3">
            <a:extLst>
              <a:ext uri="{FF2B5EF4-FFF2-40B4-BE49-F238E27FC236}">
                <a16:creationId xmlns:a16="http://schemas.microsoft.com/office/drawing/2014/main" id="{0A3BF154-420C-B55E-8E7E-E9B088FF0486}"/>
              </a:ext>
            </a:extLst>
          </p:cNvPr>
          <p:cNvSpPr txBox="1"/>
          <p:nvPr/>
        </p:nvSpPr>
        <p:spPr>
          <a:xfrm>
            <a:off x="5726891" y="1630210"/>
            <a:ext cx="6447531"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20 </a:t>
            </a:r>
            <a:endParaRPr lang="pl-PL" sz="1600" b="1" dirty="0"/>
          </a:p>
        </p:txBody>
      </p:sp>
      <p:sp>
        <p:nvSpPr>
          <p:cNvPr id="5" name="pole tekstowe 4">
            <a:extLst>
              <a:ext uri="{FF2B5EF4-FFF2-40B4-BE49-F238E27FC236}">
                <a16:creationId xmlns:a16="http://schemas.microsoft.com/office/drawing/2014/main" id="{6FC18509-CF5A-E279-0F06-95365B49C708}"/>
              </a:ext>
            </a:extLst>
          </p:cNvPr>
          <p:cNvSpPr txBox="1"/>
          <p:nvPr/>
        </p:nvSpPr>
        <p:spPr>
          <a:xfrm>
            <a:off x="5743574" y="1967833"/>
            <a:ext cx="6430848" cy="261610"/>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Wykreślenie dostępu komunikacyjnego dla działki 153/3 </a:t>
            </a:r>
            <a:r>
              <a:rPr lang="pl-PL" sz="1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obr</a:t>
            </a: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Okole z drogi prywatnej - ul. Uroczej.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615C5FFA-87F3-5763-F6E0-B75E153B7D79}"/>
              </a:ext>
            </a:extLst>
          </p:cNvPr>
          <p:cNvSpPr txBox="1"/>
          <p:nvPr/>
        </p:nvSpPr>
        <p:spPr>
          <a:xfrm>
            <a:off x="5735233" y="2241481"/>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13DBC6A5-A5E8-27E4-AAEA-3490DB6EF5EB}"/>
              </a:ext>
            </a:extLst>
          </p:cNvPr>
          <p:cNvSpPr txBox="1"/>
          <p:nvPr/>
        </p:nvSpPr>
        <p:spPr>
          <a:xfrm>
            <a:off x="5769493" y="2955962"/>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21 </a:t>
            </a:r>
            <a:endParaRPr lang="pl-PL" sz="1600" b="1" dirty="0"/>
          </a:p>
        </p:txBody>
      </p:sp>
      <p:sp>
        <p:nvSpPr>
          <p:cNvPr id="15" name="pole tekstowe 14">
            <a:extLst>
              <a:ext uri="{FF2B5EF4-FFF2-40B4-BE49-F238E27FC236}">
                <a16:creationId xmlns:a16="http://schemas.microsoft.com/office/drawing/2014/main" id="{29416BDC-0C88-D8B0-780E-C1E4FE043F25}"/>
              </a:ext>
            </a:extLst>
          </p:cNvPr>
          <p:cNvSpPr txBox="1"/>
          <p:nvPr/>
        </p:nvSpPr>
        <p:spPr>
          <a:xfrm>
            <a:off x="5769493" y="3293585"/>
            <a:ext cx="6430848" cy="769441"/>
          </a:xfrm>
          <a:prstGeom prst="rect">
            <a:avLst/>
          </a:prstGeom>
          <a:solidFill>
            <a:schemeClr val="bg1">
              <a:lumMod val="85000"/>
            </a:schemeClr>
          </a:solidFill>
        </p:spPr>
        <p:txBody>
          <a:bodyPr wrap="square" rtlCol="0">
            <a:spAutoFit/>
          </a:bodyPr>
          <a:lstStyle/>
          <a:p>
            <a:pPr>
              <a:spcBef>
                <a:spcPts val="600"/>
              </a:spcBef>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 ustaleniach dla terenów 3.1MNW i 3.2MNW dopisać iż zgodnie z prawem właściciele działek, na których są położone urządzenia do gospodarki wodnej typu rowy, drenarki, upusty, zbiorniki retencyjne zlewni itp. muszą zapewnić ich drożność poprzez ich konserwacje, naprawę lub po zniszczeniu odbudowie.</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F700260F-086F-FB3E-59BA-9B3A61E7B053}"/>
              </a:ext>
            </a:extLst>
          </p:cNvPr>
          <p:cNvSpPr txBox="1"/>
          <p:nvPr/>
        </p:nvSpPr>
        <p:spPr>
          <a:xfrm>
            <a:off x="5761152" y="4056758"/>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F2647D5A-B226-A043-83D5-4CE7FA5546B4}"/>
              </a:ext>
            </a:extLst>
          </p:cNvPr>
          <p:cNvSpPr txBox="1"/>
          <p:nvPr/>
        </p:nvSpPr>
        <p:spPr>
          <a:xfrm>
            <a:off x="5743575" y="4905785"/>
            <a:ext cx="6422506"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22 </a:t>
            </a:r>
            <a:endParaRPr lang="pl-PL" sz="1600" b="1" dirty="0"/>
          </a:p>
        </p:txBody>
      </p:sp>
      <p:sp>
        <p:nvSpPr>
          <p:cNvPr id="20" name="pole tekstowe 19">
            <a:extLst>
              <a:ext uri="{FF2B5EF4-FFF2-40B4-BE49-F238E27FC236}">
                <a16:creationId xmlns:a16="http://schemas.microsoft.com/office/drawing/2014/main" id="{7B605B69-8DAB-5B65-4174-85144C2318E5}"/>
              </a:ext>
            </a:extLst>
          </p:cNvPr>
          <p:cNvSpPr txBox="1"/>
          <p:nvPr/>
        </p:nvSpPr>
        <p:spPr>
          <a:xfrm>
            <a:off x="5735232" y="5243408"/>
            <a:ext cx="6430848" cy="600164"/>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W ustaleniach szczególnych dla </a:t>
            </a:r>
            <a:r>
              <a:rPr lang="pl-PL" sz="1100" dirty="0" err="1">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ww</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terenów dopisać obowiązek budowy urządzeń technicznych do gromadzenia wód opadowych i roztopowych na każdej zabudowanej działce (podobnie jak dla działek po północnej stronie ul. Szczęśliwej w Linowcu).</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9AAFF108-9828-8F49-68F6-52A69DB0BB98}"/>
              </a:ext>
            </a:extLst>
          </p:cNvPr>
          <p:cNvSpPr txBox="1"/>
          <p:nvPr/>
        </p:nvSpPr>
        <p:spPr>
          <a:xfrm>
            <a:off x="5726891" y="5877278"/>
            <a:ext cx="6430847" cy="954107"/>
          </a:xfrm>
          <a:prstGeom prst="rect">
            <a:avLst/>
          </a:prstGeom>
          <a:solidFill>
            <a:schemeClr val="bg1"/>
          </a:solidFill>
          <a:ln w="25400">
            <a:solidFill>
              <a:srgbClr val="00B05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a:t>
            </a:r>
          </a:p>
          <a:p>
            <a:pPr algn="ctr">
              <a:spcBef>
                <a:spcPts val="600"/>
              </a:spcBef>
            </a:pPr>
            <a:r>
              <a:rPr lang="pl-PL" sz="1000" dirty="0">
                <a:effectLst/>
                <a:latin typeface="Arial" panose="020B0604020202020204" pitchFamily="34" charset="0"/>
                <a:ea typeface="Calibri" panose="020F0502020204030204" pitchFamily="34" charset="0"/>
                <a:cs typeface="Arial" panose="020B0604020202020204" pitchFamily="34" charset="0"/>
              </a:rPr>
              <a:t>Projekt planu miejscowego wprowadza zapisy mające na celu ochronę projektowanej zabudowy oraz istniejącego sąsiedztwa. W planie ustalono odprowadzenie wód deszczowych i roztopowych z terenów zabudowy mieszkaniowej do kanalizacji deszczowej lub bezpośrednio do odbiorników, którymi mogą być: na tereny zieleni w granicach własnej działki, studnie chłonne lub zbiorniki wodne. </a:t>
            </a:r>
            <a:endParaRPr lang="pl-PL" sz="1000" dirty="0">
              <a:effectLst/>
              <a:latin typeface="Arial" panose="020B0604020202020204" pitchFamily="34" charset="0"/>
              <a:ea typeface="Lucida Sans Unicode" panose="020B0602030504020204" pitchFamily="34" charset="0"/>
              <a:cs typeface="Arial" panose="020B0604020202020204" pitchFamily="34" charset="0"/>
            </a:endParaRPr>
          </a:p>
        </p:txBody>
      </p:sp>
    </p:spTree>
    <p:extLst>
      <p:ext uri="{BB962C8B-B14F-4D97-AF65-F5344CB8AC3E}">
        <p14:creationId xmlns:p14="http://schemas.microsoft.com/office/powerpoint/2010/main" val="283744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FA2A06A5-8B29-DEE7-1781-A8366FD46A43}"/>
              </a:ext>
            </a:extLst>
          </p:cNvPr>
          <p:cNvSpPr txBox="1"/>
          <p:nvPr/>
        </p:nvSpPr>
        <p:spPr>
          <a:xfrm>
            <a:off x="398834" y="1155601"/>
            <a:ext cx="5288984"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PLAN OBOWIĄZUJĄCY</a:t>
            </a:r>
            <a:endParaRPr lang="pl-PL" sz="1600" dirty="0"/>
          </a:p>
        </p:txBody>
      </p:sp>
      <p:sp>
        <p:nvSpPr>
          <p:cNvPr id="13" name="pole tekstowe 12">
            <a:extLst>
              <a:ext uri="{FF2B5EF4-FFF2-40B4-BE49-F238E27FC236}">
                <a16:creationId xmlns:a16="http://schemas.microsoft.com/office/drawing/2014/main" id="{CE31C445-247E-B08B-C97F-781CA6404557}"/>
              </a:ext>
            </a:extLst>
          </p:cNvPr>
          <p:cNvSpPr txBox="1"/>
          <p:nvPr/>
        </p:nvSpPr>
        <p:spPr>
          <a:xfrm>
            <a:off x="6214328" y="1160096"/>
            <a:ext cx="5288984"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ZMIANA PLANU</a:t>
            </a:r>
            <a:endParaRPr lang="pl-PL" sz="1600" dirty="0"/>
          </a:p>
        </p:txBody>
      </p:sp>
      <p:sp>
        <p:nvSpPr>
          <p:cNvPr id="14" name="pole tekstowe 13">
            <a:extLst>
              <a:ext uri="{FF2B5EF4-FFF2-40B4-BE49-F238E27FC236}">
                <a16:creationId xmlns:a16="http://schemas.microsoft.com/office/drawing/2014/main" id="{F3BDAAE3-E015-11D0-8A64-C33280991348}"/>
              </a:ext>
            </a:extLst>
          </p:cNvPr>
          <p:cNvSpPr txBox="1"/>
          <p:nvPr/>
        </p:nvSpPr>
        <p:spPr>
          <a:xfrm>
            <a:off x="8977292" y="0"/>
            <a:ext cx="3214708" cy="584775"/>
          </a:xfrm>
          <a:prstGeom prst="rect">
            <a:avLst/>
          </a:prstGeom>
          <a:noFill/>
          <a:ln w="19050">
            <a:solidFill>
              <a:schemeClr val="tx1">
                <a:lumMod val="95000"/>
                <a:lumOff val="5000"/>
              </a:schemeClr>
            </a:solidFill>
          </a:ln>
        </p:spPr>
        <p:txBody>
          <a:bodyPr wrap="square" rtlCol="0">
            <a:spAutoFit/>
          </a:bodyPr>
          <a:lstStyle/>
          <a:p>
            <a:pPr algn="r"/>
            <a:r>
              <a:rPr lang="pl-PL" sz="1600" b="1" dirty="0">
                <a:latin typeface="Calibri" panose="020F0502020204030204" pitchFamily="34" charset="0"/>
                <a:ea typeface="Calibri" panose="020F0502020204030204" pitchFamily="34" charset="0"/>
                <a:cs typeface="Times New Roman" panose="02020603050405020304" pitchFamily="18" charset="0"/>
              </a:rPr>
              <a:t>ZMIANY W MIEJSCOWYM PLANIE załącznik nr 1</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pic>
        <p:nvPicPr>
          <p:cNvPr id="6" name="Obraz 5">
            <a:extLst>
              <a:ext uri="{FF2B5EF4-FFF2-40B4-BE49-F238E27FC236}">
                <a16:creationId xmlns:a16="http://schemas.microsoft.com/office/drawing/2014/main" id="{0BFAD47B-4248-CF06-B9B3-7FCEC5F7055C}"/>
              </a:ext>
            </a:extLst>
          </p:cNvPr>
          <p:cNvPicPr>
            <a:picLocks noChangeAspect="1"/>
          </p:cNvPicPr>
          <p:nvPr/>
        </p:nvPicPr>
        <p:blipFill rotWithShape="1">
          <a:blip r:embed="rId2"/>
          <a:srcRect r="15542"/>
          <a:stretch/>
        </p:blipFill>
        <p:spPr>
          <a:xfrm>
            <a:off x="6214328" y="1547091"/>
            <a:ext cx="5630271" cy="4244109"/>
          </a:xfrm>
          <a:prstGeom prst="rect">
            <a:avLst/>
          </a:prstGeom>
          <a:ln w="31750">
            <a:solidFill>
              <a:schemeClr val="tx1"/>
            </a:solidFill>
          </a:ln>
          <a:effectLst>
            <a:outerShdw blurRad="114300" dist="50800" dir="2700000" algn="ctr" rotWithShape="0">
              <a:srgbClr val="000000">
                <a:alpha val="40000"/>
              </a:srgbClr>
            </a:outerShdw>
          </a:effectLst>
        </p:spPr>
      </p:pic>
      <p:grpSp>
        <p:nvGrpSpPr>
          <p:cNvPr id="10" name="Grupa 9">
            <a:extLst>
              <a:ext uri="{FF2B5EF4-FFF2-40B4-BE49-F238E27FC236}">
                <a16:creationId xmlns:a16="http://schemas.microsoft.com/office/drawing/2014/main" id="{DB377C7F-D626-BE6C-9859-8406D74B569A}"/>
              </a:ext>
            </a:extLst>
          </p:cNvPr>
          <p:cNvGrpSpPr/>
          <p:nvPr/>
        </p:nvGrpSpPr>
        <p:grpSpPr>
          <a:xfrm>
            <a:off x="476654" y="1547091"/>
            <a:ext cx="5305377" cy="4244109"/>
            <a:chOff x="476655" y="1547091"/>
            <a:chExt cx="4570954" cy="3656597"/>
          </a:xfrm>
        </p:grpSpPr>
        <p:pic>
          <p:nvPicPr>
            <p:cNvPr id="4" name="Obraz 3">
              <a:extLst>
                <a:ext uri="{FF2B5EF4-FFF2-40B4-BE49-F238E27FC236}">
                  <a16:creationId xmlns:a16="http://schemas.microsoft.com/office/drawing/2014/main" id="{F5492E0A-B86E-F081-8B93-2B8F2C08F3D7}"/>
                </a:ext>
              </a:extLst>
            </p:cNvPr>
            <p:cNvPicPr>
              <a:picLocks noChangeAspect="1"/>
            </p:cNvPicPr>
            <p:nvPr/>
          </p:nvPicPr>
          <p:blipFill rotWithShape="1">
            <a:blip r:embed="rId3"/>
            <a:srcRect r="17736" b="20767"/>
            <a:stretch/>
          </p:blipFill>
          <p:spPr>
            <a:xfrm>
              <a:off x="476655" y="1547091"/>
              <a:ext cx="4570954" cy="3656597"/>
            </a:xfrm>
            <a:prstGeom prst="rect">
              <a:avLst/>
            </a:prstGeom>
            <a:ln w="31750">
              <a:solidFill>
                <a:schemeClr val="tx1"/>
              </a:solidFill>
            </a:ln>
            <a:effectLst>
              <a:outerShdw blurRad="114300" dist="50800" dir="2700000" algn="ctr" rotWithShape="0">
                <a:srgbClr val="000000">
                  <a:alpha val="40000"/>
                </a:srgbClr>
              </a:outerShdw>
            </a:effectLst>
          </p:spPr>
        </p:pic>
        <p:sp>
          <p:nvSpPr>
            <p:cNvPr id="7" name="Dowolny kształt: kształt 6">
              <a:extLst>
                <a:ext uri="{FF2B5EF4-FFF2-40B4-BE49-F238E27FC236}">
                  <a16:creationId xmlns:a16="http://schemas.microsoft.com/office/drawing/2014/main" id="{D1EAF67B-4840-5DF1-CA61-D117E1D0AF75}"/>
                </a:ext>
              </a:extLst>
            </p:cNvPr>
            <p:cNvSpPr/>
            <p:nvPr/>
          </p:nvSpPr>
          <p:spPr>
            <a:xfrm>
              <a:off x="2105892" y="3094182"/>
              <a:ext cx="1985817" cy="766619"/>
            </a:xfrm>
            <a:custGeom>
              <a:avLst/>
              <a:gdLst>
                <a:gd name="connsiteX0" fmla="*/ 0 w 1911927"/>
                <a:gd name="connsiteY0" fmla="*/ 295564 h 701964"/>
                <a:gd name="connsiteX1" fmla="*/ 1911927 w 1911927"/>
                <a:gd name="connsiteY1" fmla="*/ 0 h 701964"/>
                <a:gd name="connsiteX2" fmla="*/ 1911927 w 1911927"/>
                <a:gd name="connsiteY2" fmla="*/ 701964 h 701964"/>
                <a:gd name="connsiteX3" fmla="*/ 0 w 1911927"/>
                <a:gd name="connsiteY3" fmla="*/ 295564 h 701964"/>
                <a:gd name="connsiteX0" fmla="*/ 0 w 1939636"/>
                <a:gd name="connsiteY0" fmla="*/ 295564 h 738909"/>
                <a:gd name="connsiteX1" fmla="*/ 1911927 w 1939636"/>
                <a:gd name="connsiteY1" fmla="*/ 0 h 738909"/>
                <a:gd name="connsiteX2" fmla="*/ 1939636 w 1939636"/>
                <a:gd name="connsiteY2" fmla="*/ 738909 h 738909"/>
                <a:gd name="connsiteX3" fmla="*/ 0 w 1939636"/>
                <a:gd name="connsiteY3" fmla="*/ 295564 h 738909"/>
                <a:gd name="connsiteX0" fmla="*/ 0 w 1958108"/>
                <a:gd name="connsiteY0" fmla="*/ 286328 h 729673"/>
                <a:gd name="connsiteX1" fmla="*/ 1958108 w 1958108"/>
                <a:gd name="connsiteY1" fmla="*/ 0 h 729673"/>
                <a:gd name="connsiteX2" fmla="*/ 1939636 w 1958108"/>
                <a:gd name="connsiteY2" fmla="*/ 729673 h 729673"/>
                <a:gd name="connsiteX3" fmla="*/ 0 w 1958108"/>
                <a:gd name="connsiteY3" fmla="*/ 286328 h 729673"/>
                <a:gd name="connsiteX0" fmla="*/ 0 w 1958108"/>
                <a:gd name="connsiteY0" fmla="*/ 286328 h 766619"/>
                <a:gd name="connsiteX1" fmla="*/ 1958108 w 1958108"/>
                <a:gd name="connsiteY1" fmla="*/ 0 h 766619"/>
                <a:gd name="connsiteX2" fmla="*/ 1930400 w 1958108"/>
                <a:gd name="connsiteY2" fmla="*/ 766619 h 766619"/>
                <a:gd name="connsiteX3" fmla="*/ 0 w 1958108"/>
                <a:gd name="connsiteY3" fmla="*/ 286328 h 766619"/>
                <a:gd name="connsiteX0" fmla="*/ 0 w 1985817"/>
                <a:gd name="connsiteY0" fmla="*/ 286328 h 766619"/>
                <a:gd name="connsiteX1" fmla="*/ 1985817 w 1985817"/>
                <a:gd name="connsiteY1" fmla="*/ 0 h 766619"/>
                <a:gd name="connsiteX2" fmla="*/ 1958109 w 1985817"/>
                <a:gd name="connsiteY2" fmla="*/ 766619 h 766619"/>
                <a:gd name="connsiteX3" fmla="*/ 0 w 1985817"/>
                <a:gd name="connsiteY3" fmla="*/ 286328 h 766619"/>
              </a:gdLst>
              <a:ahLst/>
              <a:cxnLst>
                <a:cxn ang="0">
                  <a:pos x="connsiteX0" y="connsiteY0"/>
                </a:cxn>
                <a:cxn ang="0">
                  <a:pos x="connsiteX1" y="connsiteY1"/>
                </a:cxn>
                <a:cxn ang="0">
                  <a:pos x="connsiteX2" y="connsiteY2"/>
                </a:cxn>
                <a:cxn ang="0">
                  <a:pos x="connsiteX3" y="connsiteY3"/>
                </a:cxn>
              </a:cxnLst>
              <a:rect l="l" t="t" r="r" b="b"/>
              <a:pathLst>
                <a:path w="1985817" h="766619">
                  <a:moveTo>
                    <a:pt x="0" y="286328"/>
                  </a:moveTo>
                  <a:lnTo>
                    <a:pt x="1985817" y="0"/>
                  </a:lnTo>
                  <a:lnTo>
                    <a:pt x="1958109" y="766619"/>
                  </a:lnTo>
                  <a:lnTo>
                    <a:pt x="0" y="286328"/>
                  </a:lnTo>
                  <a:close/>
                </a:path>
              </a:pathLst>
            </a:custGeom>
            <a:noFill/>
            <a:ln w="666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id="{D383F473-4F0C-6707-1BA0-76E423935193}"/>
                </a:ext>
              </a:extLst>
            </p:cNvPr>
            <p:cNvSpPr/>
            <p:nvPr/>
          </p:nvSpPr>
          <p:spPr>
            <a:xfrm>
              <a:off x="498764" y="1570182"/>
              <a:ext cx="4507345" cy="3611418"/>
            </a:xfrm>
            <a:custGeom>
              <a:avLst/>
              <a:gdLst>
                <a:gd name="connsiteX0" fmla="*/ 4479636 w 4507345"/>
                <a:gd name="connsiteY0" fmla="*/ 3611418 h 3611418"/>
                <a:gd name="connsiteX1" fmla="*/ 0 w 4507345"/>
                <a:gd name="connsiteY1" fmla="*/ 3611418 h 3611418"/>
                <a:gd name="connsiteX2" fmla="*/ 0 w 4507345"/>
                <a:gd name="connsiteY2" fmla="*/ 0 h 3611418"/>
                <a:gd name="connsiteX3" fmla="*/ 4507345 w 4507345"/>
                <a:gd name="connsiteY3" fmla="*/ 0 h 3611418"/>
                <a:gd name="connsiteX4" fmla="*/ 4507345 w 4507345"/>
                <a:gd name="connsiteY4" fmla="*/ 2466109 h 3611418"/>
                <a:gd name="connsiteX5" fmla="*/ 3620654 w 4507345"/>
                <a:gd name="connsiteY5" fmla="*/ 2299854 h 3611418"/>
                <a:gd name="connsiteX6" fmla="*/ 3657600 w 4507345"/>
                <a:gd name="connsiteY6" fmla="*/ 1487054 h 3611418"/>
                <a:gd name="connsiteX7" fmla="*/ 1588654 w 4507345"/>
                <a:gd name="connsiteY7" fmla="*/ 1745673 h 3611418"/>
                <a:gd name="connsiteX8" fmla="*/ 1588654 w 4507345"/>
                <a:gd name="connsiteY8" fmla="*/ 1893454 h 3611418"/>
                <a:gd name="connsiteX9" fmla="*/ 1671781 w 4507345"/>
                <a:gd name="connsiteY9" fmla="*/ 2068945 h 3611418"/>
                <a:gd name="connsiteX10" fmla="*/ 1921163 w 4507345"/>
                <a:gd name="connsiteY10" fmla="*/ 1958109 h 3611418"/>
                <a:gd name="connsiteX11" fmla="*/ 4507345 w 4507345"/>
                <a:gd name="connsiteY11" fmla="*/ 2567709 h 3611418"/>
                <a:gd name="connsiteX12" fmla="*/ 4479636 w 4507345"/>
                <a:gd name="connsiteY12" fmla="*/ 3611418 h 36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7345" h="3611418">
                  <a:moveTo>
                    <a:pt x="4479636" y="3611418"/>
                  </a:moveTo>
                  <a:lnTo>
                    <a:pt x="0" y="3611418"/>
                  </a:lnTo>
                  <a:lnTo>
                    <a:pt x="0" y="0"/>
                  </a:lnTo>
                  <a:lnTo>
                    <a:pt x="4507345" y="0"/>
                  </a:lnTo>
                  <a:lnTo>
                    <a:pt x="4507345" y="2466109"/>
                  </a:lnTo>
                  <a:lnTo>
                    <a:pt x="3620654" y="2299854"/>
                  </a:lnTo>
                  <a:lnTo>
                    <a:pt x="3657600" y="1487054"/>
                  </a:lnTo>
                  <a:lnTo>
                    <a:pt x="1588654" y="1745673"/>
                  </a:lnTo>
                  <a:lnTo>
                    <a:pt x="1588654" y="1893454"/>
                  </a:lnTo>
                  <a:lnTo>
                    <a:pt x="1671781" y="2068945"/>
                  </a:lnTo>
                  <a:lnTo>
                    <a:pt x="1921163" y="1958109"/>
                  </a:lnTo>
                  <a:lnTo>
                    <a:pt x="4507345" y="2567709"/>
                  </a:lnTo>
                  <a:lnTo>
                    <a:pt x="4479636" y="3611418"/>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pole tekstowe 10">
            <a:extLst>
              <a:ext uri="{FF2B5EF4-FFF2-40B4-BE49-F238E27FC236}">
                <a16:creationId xmlns:a16="http://schemas.microsoft.com/office/drawing/2014/main" id="{1068CBB9-A903-A774-6CA0-CCA43628AFB7}"/>
              </a:ext>
            </a:extLst>
          </p:cNvPr>
          <p:cNvSpPr txBox="1"/>
          <p:nvPr/>
        </p:nvSpPr>
        <p:spPr>
          <a:xfrm>
            <a:off x="5854577" y="246221"/>
            <a:ext cx="3030805" cy="338554"/>
          </a:xfrm>
          <a:prstGeom prst="rect">
            <a:avLst/>
          </a:prstGeom>
          <a:noFill/>
        </p:spPr>
        <p:txBody>
          <a:bodyPr wrap="square" rtlCol="0">
            <a:spAutoFit/>
          </a:bodyPr>
          <a:lstStyle/>
          <a:p>
            <a:pPr marL="285750" indent="-285750">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pl-PL" sz="1600" dirty="0">
                <a:effectLst/>
                <a:latin typeface="Calibri" panose="020F0502020204030204" pitchFamily="34" charset="0"/>
                <a:ea typeface="Calibri" panose="020F0502020204030204" pitchFamily="34" charset="0"/>
                <a:cs typeface="Times New Roman" panose="02020603050405020304" pitchFamily="18" charset="0"/>
              </a:rPr>
              <a:t>owierzchnia – 0,06 ha   </a:t>
            </a:r>
            <a:endParaRPr lang="pl-PL" sz="1600" dirty="0"/>
          </a:p>
        </p:txBody>
      </p:sp>
    </p:spTree>
    <p:extLst>
      <p:ext uri="{BB962C8B-B14F-4D97-AF65-F5344CB8AC3E}">
        <p14:creationId xmlns:p14="http://schemas.microsoft.com/office/powerpoint/2010/main" val="90979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FA2A06A5-8B29-DEE7-1781-A8366FD46A43}"/>
              </a:ext>
            </a:extLst>
          </p:cNvPr>
          <p:cNvSpPr txBox="1"/>
          <p:nvPr/>
        </p:nvSpPr>
        <p:spPr>
          <a:xfrm>
            <a:off x="398834" y="1155601"/>
            <a:ext cx="5288984"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PLAN OBOWIĄZUJĄCY</a:t>
            </a:r>
            <a:endParaRPr lang="pl-PL" sz="1600" dirty="0"/>
          </a:p>
        </p:txBody>
      </p:sp>
      <p:sp>
        <p:nvSpPr>
          <p:cNvPr id="13" name="pole tekstowe 12">
            <a:extLst>
              <a:ext uri="{FF2B5EF4-FFF2-40B4-BE49-F238E27FC236}">
                <a16:creationId xmlns:a16="http://schemas.microsoft.com/office/drawing/2014/main" id="{CE31C445-247E-B08B-C97F-781CA6404557}"/>
              </a:ext>
            </a:extLst>
          </p:cNvPr>
          <p:cNvSpPr txBox="1"/>
          <p:nvPr/>
        </p:nvSpPr>
        <p:spPr>
          <a:xfrm>
            <a:off x="4644146" y="1184366"/>
            <a:ext cx="2366255"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ZMIANA PLANU</a:t>
            </a:r>
            <a:endParaRPr lang="pl-PL" sz="1600" dirty="0"/>
          </a:p>
        </p:txBody>
      </p:sp>
      <p:sp>
        <p:nvSpPr>
          <p:cNvPr id="14" name="pole tekstowe 13">
            <a:extLst>
              <a:ext uri="{FF2B5EF4-FFF2-40B4-BE49-F238E27FC236}">
                <a16:creationId xmlns:a16="http://schemas.microsoft.com/office/drawing/2014/main" id="{F3BDAAE3-E015-11D0-8A64-C33280991348}"/>
              </a:ext>
            </a:extLst>
          </p:cNvPr>
          <p:cNvSpPr txBox="1"/>
          <p:nvPr/>
        </p:nvSpPr>
        <p:spPr>
          <a:xfrm>
            <a:off x="8857629" y="0"/>
            <a:ext cx="3334371" cy="584775"/>
          </a:xfrm>
          <a:prstGeom prst="rect">
            <a:avLst/>
          </a:prstGeom>
          <a:noFill/>
          <a:ln w="19050">
            <a:solidFill>
              <a:schemeClr val="tx1">
                <a:lumMod val="95000"/>
                <a:lumOff val="5000"/>
              </a:schemeClr>
            </a:solidFill>
          </a:ln>
        </p:spPr>
        <p:txBody>
          <a:bodyPr wrap="square" rtlCol="0">
            <a:spAutoFit/>
          </a:bodyPr>
          <a:lstStyle/>
          <a:p>
            <a:pPr algn="r"/>
            <a:r>
              <a:rPr lang="pl-PL" sz="1600" b="1" dirty="0">
                <a:latin typeface="Calibri" panose="020F0502020204030204" pitchFamily="34" charset="0"/>
                <a:ea typeface="Calibri" panose="020F0502020204030204" pitchFamily="34" charset="0"/>
                <a:cs typeface="Times New Roman" panose="02020603050405020304" pitchFamily="18" charset="0"/>
              </a:rPr>
              <a:t>ZMIANY W MIEJSCOWYM PLANIE  załącznik nr 2</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pic>
        <p:nvPicPr>
          <p:cNvPr id="11" name="Obraz 10">
            <a:extLst>
              <a:ext uri="{FF2B5EF4-FFF2-40B4-BE49-F238E27FC236}">
                <a16:creationId xmlns:a16="http://schemas.microsoft.com/office/drawing/2014/main" id="{E69A3BC2-3007-435A-F1C2-4211DC3D6C76}"/>
              </a:ext>
            </a:extLst>
          </p:cNvPr>
          <p:cNvPicPr>
            <a:picLocks noChangeAspect="1"/>
          </p:cNvPicPr>
          <p:nvPr/>
        </p:nvPicPr>
        <p:blipFill>
          <a:blip r:embed="rId2"/>
          <a:stretch>
            <a:fillRect/>
          </a:stretch>
        </p:blipFill>
        <p:spPr>
          <a:xfrm>
            <a:off x="4718000" y="1670499"/>
            <a:ext cx="2901999" cy="4795553"/>
          </a:xfrm>
          <a:prstGeom prst="rect">
            <a:avLst/>
          </a:prstGeom>
          <a:ln w="31750">
            <a:solidFill>
              <a:schemeClr val="tx1"/>
            </a:solidFill>
          </a:ln>
          <a:effectLst>
            <a:outerShdw blurRad="114300" dist="50800" dir="2700000" algn="ctr" rotWithShape="0">
              <a:srgbClr val="000000">
                <a:alpha val="40000"/>
              </a:srgbClr>
            </a:outerShdw>
          </a:effectLst>
        </p:spPr>
      </p:pic>
      <p:grpSp>
        <p:nvGrpSpPr>
          <p:cNvPr id="28" name="Grupa 27">
            <a:extLst>
              <a:ext uri="{FF2B5EF4-FFF2-40B4-BE49-F238E27FC236}">
                <a16:creationId xmlns:a16="http://schemas.microsoft.com/office/drawing/2014/main" id="{3BD8C19C-1095-943A-987F-CCB1199C189B}"/>
              </a:ext>
            </a:extLst>
          </p:cNvPr>
          <p:cNvGrpSpPr/>
          <p:nvPr/>
        </p:nvGrpSpPr>
        <p:grpSpPr>
          <a:xfrm>
            <a:off x="476655" y="1670498"/>
            <a:ext cx="3005454" cy="4849006"/>
            <a:chOff x="476655" y="1670498"/>
            <a:chExt cx="2347952" cy="3788191"/>
          </a:xfrm>
        </p:grpSpPr>
        <p:pic>
          <p:nvPicPr>
            <p:cNvPr id="19" name="Obraz 18">
              <a:extLst>
                <a:ext uri="{FF2B5EF4-FFF2-40B4-BE49-F238E27FC236}">
                  <a16:creationId xmlns:a16="http://schemas.microsoft.com/office/drawing/2014/main" id="{868C8637-79AD-44C5-6828-DB5E8474BD15}"/>
                </a:ext>
              </a:extLst>
            </p:cNvPr>
            <p:cNvPicPr>
              <a:picLocks noChangeAspect="1"/>
            </p:cNvPicPr>
            <p:nvPr/>
          </p:nvPicPr>
          <p:blipFill>
            <a:blip r:embed="rId3"/>
            <a:stretch>
              <a:fillRect/>
            </a:stretch>
          </p:blipFill>
          <p:spPr>
            <a:xfrm>
              <a:off x="476655" y="1670498"/>
              <a:ext cx="2347952" cy="3788191"/>
            </a:xfrm>
            <a:prstGeom prst="rect">
              <a:avLst/>
            </a:prstGeom>
            <a:ln w="31750">
              <a:solidFill>
                <a:schemeClr val="tx1"/>
              </a:solidFill>
            </a:ln>
            <a:effectLst>
              <a:outerShdw blurRad="114300" dist="50800" dir="2700000" algn="ctr" rotWithShape="0">
                <a:srgbClr val="000000">
                  <a:alpha val="40000"/>
                </a:srgbClr>
              </a:outerShdw>
            </a:effectLst>
          </p:spPr>
        </p:pic>
        <p:sp>
          <p:nvSpPr>
            <p:cNvPr id="20" name="Dowolny kształt: kształt 19">
              <a:extLst>
                <a:ext uri="{FF2B5EF4-FFF2-40B4-BE49-F238E27FC236}">
                  <a16:creationId xmlns:a16="http://schemas.microsoft.com/office/drawing/2014/main" id="{D1B64269-51F0-D2BF-1BDF-B1FFCA7FECD5}"/>
                </a:ext>
              </a:extLst>
            </p:cNvPr>
            <p:cNvSpPr/>
            <p:nvPr/>
          </p:nvSpPr>
          <p:spPr>
            <a:xfrm>
              <a:off x="554182" y="2124364"/>
              <a:ext cx="1246909" cy="2540000"/>
            </a:xfrm>
            <a:custGeom>
              <a:avLst/>
              <a:gdLst>
                <a:gd name="connsiteX0" fmla="*/ 387927 w 1246909"/>
                <a:gd name="connsiteY0" fmla="*/ 0 h 2540000"/>
                <a:gd name="connsiteX1" fmla="*/ 979054 w 1246909"/>
                <a:gd name="connsiteY1" fmla="*/ 969818 h 2540000"/>
                <a:gd name="connsiteX2" fmla="*/ 1246909 w 1246909"/>
                <a:gd name="connsiteY2" fmla="*/ 1533236 h 2540000"/>
                <a:gd name="connsiteX3" fmla="*/ 831273 w 1246909"/>
                <a:gd name="connsiteY3" fmla="*/ 2540000 h 2540000"/>
                <a:gd name="connsiteX4" fmla="*/ 304800 w 1246909"/>
                <a:gd name="connsiteY4" fmla="*/ 2484581 h 2540000"/>
                <a:gd name="connsiteX5" fmla="*/ 748145 w 1246909"/>
                <a:gd name="connsiteY5" fmla="*/ 1422400 h 2540000"/>
                <a:gd name="connsiteX6" fmla="*/ 0 w 1246909"/>
                <a:gd name="connsiteY6" fmla="*/ 1071418 h 2540000"/>
                <a:gd name="connsiteX7" fmla="*/ 387927 w 1246909"/>
                <a:gd name="connsiteY7"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909" h="2540000">
                  <a:moveTo>
                    <a:pt x="387927" y="0"/>
                  </a:moveTo>
                  <a:lnTo>
                    <a:pt x="979054" y="969818"/>
                  </a:lnTo>
                  <a:lnTo>
                    <a:pt x="1246909" y="1533236"/>
                  </a:lnTo>
                  <a:lnTo>
                    <a:pt x="831273" y="2540000"/>
                  </a:lnTo>
                  <a:lnTo>
                    <a:pt x="304800" y="2484581"/>
                  </a:lnTo>
                  <a:lnTo>
                    <a:pt x="748145" y="1422400"/>
                  </a:lnTo>
                  <a:lnTo>
                    <a:pt x="0" y="1071418"/>
                  </a:lnTo>
                  <a:lnTo>
                    <a:pt x="387927" y="0"/>
                  </a:lnTo>
                  <a:close/>
                </a:path>
              </a:pathLst>
            </a:custGeom>
            <a:noFill/>
            <a:ln w="666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25" name="Obraz 24">
            <a:extLst>
              <a:ext uri="{FF2B5EF4-FFF2-40B4-BE49-F238E27FC236}">
                <a16:creationId xmlns:a16="http://schemas.microsoft.com/office/drawing/2014/main" id="{B01A57D4-444B-392F-1FB9-4A7652A132FA}"/>
              </a:ext>
            </a:extLst>
          </p:cNvPr>
          <p:cNvPicPr>
            <a:picLocks noChangeAspect="1"/>
          </p:cNvPicPr>
          <p:nvPr/>
        </p:nvPicPr>
        <p:blipFill>
          <a:blip r:embed="rId4"/>
          <a:stretch>
            <a:fillRect/>
          </a:stretch>
        </p:blipFill>
        <p:spPr>
          <a:xfrm>
            <a:off x="8857629" y="683490"/>
            <a:ext cx="3277599" cy="6130639"/>
          </a:xfrm>
          <a:prstGeom prst="rect">
            <a:avLst/>
          </a:prstGeom>
          <a:ln w="31750">
            <a:solidFill>
              <a:schemeClr val="tx1"/>
            </a:solidFill>
          </a:ln>
        </p:spPr>
      </p:pic>
      <p:sp>
        <p:nvSpPr>
          <p:cNvPr id="26" name="Dowolny kształt: kształt 25">
            <a:extLst>
              <a:ext uri="{FF2B5EF4-FFF2-40B4-BE49-F238E27FC236}">
                <a16:creationId xmlns:a16="http://schemas.microsoft.com/office/drawing/2014/main" id="{3F3E18B3-C48A-C704-71D2-FA975FA738FE}"/>
              </a:ext>
            </a:extLst>
          </p:cNvPr>
          <p:cNvSpPr/>
          <p:nvPr/>
        </p:nvSpPr>
        <p:spPr>
          <a:xfrm>
            <a:off x="9956800" y="1560945"/>
            <a:ext cx="1699491" cy="3260437"/>
          </a:xfrm>
          <a:custGeom>
            <a:avLst/>
            <a:gdLst>
              <a:gd name="connsiteX0" fmla="*/ 221673 w 1699491"/>
              <a:gd name="connsiteY0" fmla="*/ 0 h 3260437"/>
              <a:gd name="connsiteX1" fmla="*/ 517236 w 1699491"/>
              <a:gd name="connsiteY1" fmla="*/ 480291 h 3260437"/>
              <a:gd name="connsiteX2" fmla="*/ 1699491 w 1699491"/>
              <a:gd name="connsiteY2" fmla="*/ 2641600 h 3260437"/>
              <a:gd name="connsiteX3" fmla="*/ 1440873 w 1699491"/>
              <a:gd name="connsiteY3" fmla="*/ 2909455 h 3260437"/>
              <a:gd name="connsiteX4" fmla="*/ 840509 w 1699491"/>
              <a:gd name="connsiteY4" fmla="*/ 3232728 h 3260437"/>
              <a:gd name="connsiteX5" fmla="*/ 471055 w 1699491"/>
              <a:gd name="connsiteY5" fmla="*/ 3260437 h 3260437"/>
              <a:gd name="connsiteX6" fmla="*/ 785091 w 1699491"/>
              <a:gd name="connsiteY6" fmla="*/ 2475346 h 3260437"/>
              <a:gd name="connsiteX7" fmla="*/ 0 w 1699491"/>
              <a:gd name="connsiteY7" fmla="*/ 2124364 h 3260437"/>
              <a:gd name="connsiteX8" fmla="*/ 221673 w 1699491"/>
              <a:gd name="connsiteY8" fmla="*/ 0 h 3260437"/>
              <a:gd name="connsiteX0" fmla="*/ 221673 w 1699491"/>
              <a:gd name="connsiteY0" fmla="*/ 0 h 3260437"/>
              <a:gd name="connsiteX1" fmla="*/ 517236 w 1699491"/>
              <a:gd name="connsiteY1" fmla="*/ 480291 h 3260437"/>
              <a:gd name="connsiteX2" fmla="*/ 1200727 w 1699491"/>
              <a:gd name="connsiteY2" fmla="*/ 1754910 h 3260437"/>
              <a:gd name="connsiteX3" fmla="*/ 1699491 w 1699491"/>
              <a:gd name="connsiteY3" fmla="*/ 2641600 h 3260437"/>
              <a:gd name="connsiteX4" fmla="*/ 1440873 w 1699491"/>
              <a:gd name="connsiteY4" fmla="*/ 2909455 h 3260437"/>
              <a:gd name="connsiteX5" fmla="*/ 840509 w 1699491"/>
              <a:gd name="connsiteY5" fmla="*/ 3232728 h 3260437"/>
              <a:gd name="connsiteX6" fmla="*/ 471055 w 1699491"/>
              <a:gd name="connsiteY6" fmla="*/ 3260437 h 3260437"/>
              <a:gd name="connsiteX7" fmla="*/ 785091 w 1699491"/>
              <a:gd name="connsiteY7" fmla="*/ 2475346 h 3260437"/>
              <a:gd name="connsiteX8" fmla="*/ 0 w 1699491"/>
              <a:gd name="connsiteY8" fmla="*/ 2124364 h 3260437"/>
              <a:gd name="connsiteX9" fmla="*/ 221673 w 1699491"/>
              <a:gd name="connsiteY9" fmla="*/ 0 h 3260437"/>
              <a:gd name="connsiteX0" fmla="*/ 221673 w 1699491"/>
              <a:gd name="connsiteY0" fmla="*/ 0 h 3260437"/>
              <a:gd name="connsiteX1" fmla="*/ 517236 w 1699491"/>
              <a:gd name="connsiteY1" fmla="*/ 480291 h 3260437"/>
              <a:gd name="connsiteX2" fmla="*/ 1136073 w 1699491"/>
              <a:gd name="connsiteY2" fmla="*/ 1533237 h 3260437"/>
              <a:gd name="connsiteX3" fmla="*/ 1699491 w 1699491"/>
              <a:gd name="connsiteY3" fmla="*/ 2641600 h 3260437"/>
              <a:gd name="connsiteX4" fmla="*/ 1440873 w 1699491"/>
              <a:gd name="connsiteY4" fmla="*/ 2909455 h 3260437"/>
              <a:gd name="connsiteX5" fmla="*/ 840509 w 1699491"/>
              <a:gd name="connsiteY5" fmla="*/ 3232728 h 3260437"/>
              <a:gd name="connsiteX6" fmla="*/ 471055 w 1699491"/>
              <a:gd name="connsiteY6" fmla="*/ 3260437 h 3260437"/>
              <a:gd name="connsiteX7" fmla="*/ 785091 w 1699491"/>
              <a:gd name="connsiteY7" fmla="*/ 2475346 h 3260437"/>
              <a:gd name="connsiteX8" fmla="*/ 0 w 1699491"/>
              <a:gd name="connsiteY8" fmla="*/ 2124364 h 3260437"/>
              <a:gd name="connsiteX9" fmla="*/ 221673 w 1699491"/>
              <a:gd name="connsiteY9" fmla="*/ 0 h 3260437"/>
              <a:gd name="connsiteX0" fmla="*/ 221673 w 1699491"/>
              <a:gd name="connsiteY0" fmla="*/ 0 h 3260437"/>
              <a:gd name="connsiteX1" fmla="*/ 517236 w 1699491"/>
              <a:gd name="connsiteY1" fmla="*/ 480291 h 3260437"/>
              <a:gd name="connsiteX2" fmla="*/ 1126836 w 1699491"/>
              <a:gd name="connsiteY2" fmla="*/ 1459346 h 3260437"/>
              <a:gd name="connsiteX3" fmla="*/ 1699491 w 1699491"/>
              <a:gd name="connsiteY3" fmla="*/ 2641600 h 3260437"/>
              <a:gd name="connsiteX4" fmla="*/ 1440873 w 1699491"/>
              <a:gd name="connsiteY4" fmla="*/ 2909455 h 3260437"/>
              <a:gd name="connsiteX5" fmla="*/ 840509 w 1699491"/>
              <a:gd name="connsiteY5" fmla="*/ 3232728 h 3260437"/>
              <a:gd name="connsiteX6" fmla="*/ 471055 w 1699491"/>
              <a:gd name="connsiteY6" fmla="*/ 3260437 h 3260437"/>
              <a:gd name="connsiteX7" fmla="*/ 785091 w 1699491"/>
              <a:gd name="connsiteY7" fmla="*/ 2475346 h 3260437"/>
              <a:gd name="connsiteX8" fmla="*/ 0 w 1699491"/>
              <a:gd name="connsiteY8" fmla="*/ 2124364 h 3260437"/>
              <a:gd name="connsiteX9" fmla="*/ 221673 w 1699491"/>
              <a:gd name="connsiteY9" fmla="*/ 0 h 326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9491" h="3260437">
                <a:moveTo>
                  <a:pt x="221673" y="0"/>
                </a:moveTo>
                <a:lnTo>
                  <a:pt x="517236" y="480291"/>
                </a:lnTo>
                <a:lnTo>
                  <a:pt x="1126836" y="1459346"/>
                </a:lnTo>
                <a:lnTo>
                  <a:pt x="1699491" y="2641600"/>
                </a:lnTo>
                <a:lnTo>
                  <a:pt x="1440873" y="2909455"/>
                </a:lnTo>
                <a:lnTo>
                  <a:pt x="840509" y="3232728"/>
                </a:lnTo>
                <a:lnTo>
                  <a:pt x="471055" y="3260437"/>
                </a:lnTo>
                <a:lnTo>
                  <a:pt x="785091" y="2475346"/>
                </a:lnTo>
                <a:lnTo>
                  <a:pt x="0" y="2124364"/>
                </a:lnTo>
                <a:lnTo>
                  <a:pt x="221673" y="0"/>
                </a:lnTo>
                <a:close/>
              </a:path>
            </a:pathLst>
          </a:cu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Dowolny kształt: kształt 26">
            <a:extLst>
              <a:ext uri="{FF2B5EF4-FFF2-40B4-BE49-F238E27FC236}">
                <a16:creationId xmlns:a16="http://schemas.microsoft.com/office/drawing/2014/main" id="{899C8F33-F7D3-7FE1-4E26-545D3D513E56}"/>
              </a:ext>
            </a:extLst>
          </p:cNvPr>
          <p:cNvSpPr/>
          <p:nvPr/>
        </p:nvSpPr>
        <p:spPr>
          <a:xfrm>
            <a:off x="8885382" y="775854"/>
            <a:ext cx="3001818" cy="5800436"/>
          </a:xfrm>
          <a:custGeom>
            <a:avLst/>
            <a:gdLst>
              <a:gd name="connsiteX0" fmla="*/ 886691 w 3001818"/>
              <a:gd name="connsiteY0" fmla="*/ 0 h 5791200"/>
              <a:gd name="connsiteX1" fmla="*/ 2262909 w 3001818"/>
              <a:gd name="connsiteY1" fmla="*/ 2133600 h 5791200"/>
              <a:gd name="connsiteX2" fmla="*/ 3001818 w 3001818"/>
              <a:gd name="connsiteY2" fmla="*/ 3629891 h 5791200"/>
              <a:gd name="connsiteX3" fmla="*/ 1995054 w 3001818"/>
              <a:gd name="connsiteY3" fmla="*/ 5791200 h 5791200"/>
              <a:gd name="connsiteX4" fmla="*/ 794327 w 3001818"/>
              <a:gd name="connsiteY4" fmla="*/ 5689600 h 5791200"/>
              <a:gd name="connsiteX5" fmla="*/ 1745673 w 3001818"/>
              <a:gd name="connsiteY5" fmla="*/ 3278909 h 5791200"/>
              <a:gd name="connsiteX6" fmla="*/ 0 w 3001818"/>
              <a:gd name="connsiteY6" fmla="*/ 2530763 h 5791200"/>
              <a:gd name="connsiteX7" fmla="*/ 886691 w 3001818"/>
              <a:gd name="connsiteY7" fmla="*/ 0 h 5791200"/>
              <a:gd name="connsiteX0" fmla="*/ 886691 w 3001818"/>
              <a:gd name="connsiteY0" fmla="*/ 0 h 5772727"/>
              <a:gd name="connsiteX1" fmla="*/ 2262909 w 3001818"/>
              <a:gd name="connsiteY1" fmla="*/ 2133600 h 5772727"/>
              <a:gd name="connsiteX2" fmla="*/ 3001818 w 3001818"/>
              <a:gd name="connsiteY2" fmla="*/ 3629891 h 5772727"/>
              <a:gd name="connsiteX3" fmla="*/ 2031999 w 3001818"/>
              <a:gd name="connsiteY3" fmla="*/ 5772727 h 5772727"/>
              <a:gd name="connsiteX4" fmla="*/ 794327 w 3001818"/>
              <a:gd name="connsiteY4" fmla="*/ 5689600 h 5772727"/>
              <a:gd name="connsiteX5" fmla="*/ 1745673 w 3001818"/>
              <a:gd name="connsiteY5" fmla="*/ 3278909 h 5772727"/>
              <a:gd name="connsiteX6" fmla="*/ 0 w 3001818"/>
              <a:gd name="connsiteY6" fmla="*/ 2530763 h 5772727"/>
              <a:gd name="connsiteX7" fmla="*/ 886691 w 3001818"/>
              <a:gd name="connsiteY7" fmla="*/ 0 h 5772727"/>
              <a:gd name="connsiteX0" fmla="*/ 895927 w 3001818"/>
              <a:gd name="connsiteY0" fmla="*/ 0 h 5800436"/>
              <a:gd name="connsiteX1" fmla="*/ 2262909 w 3001818"/>
              <a:gd name="connsiteY1" fmla="*/ 2161309 h 5800436"/>
              <a:gd name="connsiteX2" fmla="*/ 3001818 w 3001818"/>
              <a:gd name="connsiteY2" fmla="*/ 3657600 h 5800436"/>
              <a:gd name="connsiteX3" fmla="*/ 2031999 w 3001818"/>
              <a:gd name="connsiteY3" fmla="*/ 5800436 h 5800436"/>
              <a:gd name="connsiteX4" fmla="*/ 794327 w 3001818"/>
              <a:gd name="connsiteY4" fmla="*/ 5717309 h 5800436"/>
              <a:gd name="connsiteX5" fmla="*/ 1745673 w 3001818"/>
              <a:gd name="connsiteY5" fmla="*/ 3306618 h 5800436"/>
              <a:gd name="connsiteX6" fmla="*/ 0 w 3001818"/>
              <a:gd name="connsiteY6" fmla="*/ 2558472 h 5800436"/>
              <a:gd name="connsiteX7" fmla="*/ 895927 w 3001818"/>
              <a:gd name="connsiteY7" fmla="*/ 0 h 5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1818" h="5800436">
                <a:moveTo>
                  <a:pt x="895927" y="0"/>
                </a:moveTo>
                <a:lnTo>
                  <a:pt x="2262909" y="2161309"/>
                </a:lnTo>
                <a:lnTo>
                  <a:pt x="3001818" y="3657600"/>
                </a:lnTo>
                <a:lnTo>
                  <a:pt x="2031999" y="5800436"/>
                </a:lnTo>
                <a:lnTo>
                  <a:pt x="794327" y="5717309"/>
                </a:lnTo>
                <a:lnTo>
                  <a:pt x="1745673" y="3306618"/>
                </a:lnTo>
                <a:lnTo>
                  <a:pt x="0" y="2558472"/>
                </a:lnTo>
                <a:lnTo>
                  <a:pt x="895927" y="0"/>
                </a:lnTo>
                <a:close/>
              </a:path>
            </a:pathLst>
          </a:custGeom>
          <a:noFill/>
          <a:ln w="698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Dowolny kształt: kształt 28">
            <a:extLst>
              <a:ext uri="{FF2B5EF4-FFF2-40B4-BE49-F238E27FC236}">
                <a16:creationId xmlns:a16="http://schemas.microsoft.com/office/drawing/2014/main" id="{495FA250-4647-86BF-FAAC-33D247704D93}"/>
              </a:ext>
            </a:extLst>
          </p:cNvPr>
          <p:cNvSpPr/>
          <p:nvPr/>
        </p:nvSpPr>
        <p:spPr>
          <a:xfrm>
            <a:off x="489527" y="1681018"/>
            <a:ext cx="2983346" cy="4839855"/>
          </a:xfrm>
          <a:custGeom>
            <a:avLst/>
            <a:gdLst>
              <a:gd name="connsiteX0" fmla="*/ 0 w 2983346"/>
              <a:gd name="connsiteY0" fmla="*/ 0 h 4839855"/>
              <a:gd name="connsiteX1" fmla="*/ 2974109 w 2983346"/>
              <a:gd name="connsiteY1" fmla="*/ 9237 h 4839855"/>
              <a:gd name="connsiteX2" fmla="*/ 2983346 w 2983346"/>
              <a:gd name="connsiteY2" fmla="*/ 4839855 h 4839855"/>
              <a:gd name="connsiteX3" fmla="*/ 18473 w 2983346"/>
              <a:gd name="connsiteY3" fmla="*/ 4821382 h 4839855"/>
              <a:gd name="connsiteX4" fmla="*/ 434109 w 2983346"/>
              <a:gd name="connsiteY4" fmla="*/ 3796146 h 4839855"/>
              <a:gd name="connsiteX5" fmla="*/ 1209964 w 2983346"/>
              <a:gd name="connsiteY5" fmla="*/ 3879273 h 4839855"/>
              <a:gd name="connsiteX6" fmla="*/ 1764146 w 2983346"/>
              <a:gd name="connsiteY6" fmla="*/ 2530764 h 4839855"/>
              <a:gd name="connsiteX7" fmla="*/ 1330037 w 2983346"/>
              <a:gd name="connsiteY7" fmla="*/ 1708727 h 4839855"/>
              <a:gd name="connsiteX8" fmla="*/ 609600 w 2983346"/>
              <a:gd name="connsiteY8" fmla="*/ 508000 h 4839855"/>
              <a:gd name="connsiteX9" fmla="*/ 0 w 2983346"/>
              <a:gd name="connsiteY9" fmla="*/ 0 h 4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3346" h="4839855">
                <a:moveTo>
                  <a:pt x="0" y="0"/>
                </a:moveTo>
                <a:lnTo>
                  <a:pt x="2974109" y="9237"/>
                </a:lnTo>
                <a:lnTo>
                  <a:pt x="2983346" y="4839855"/>
                </a:lnTo>
                <a:lnTo>
                  <a:pt x="18473" y="4821382"/>
                </a:lnTo>
                <a:lnTo>
                  <a:pt x="434109" y="3796146"/>
                </a:lnTo>
                <a:lnTo>
                  <a:pt x="1209964" y="3879273"/>
                </a:lnTo>
                <a:lnTo>
                  <a:pt x="1764146" y="2530764"/>
                </a:lnTo>
                <a:lnTo>
                  <a:pt x="1330037" y="1708727"/>
                </a:lnTo>
                <a:lnTo>
                  <a:pt x="609600" y="508000"/>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Dowolny kształt: kształt 29">
            <a:extLst>
              <a:ext uri="{FF2B5EF4-FFF2-40B4-BE49-F238E27FC236}">
                <a16:creationId xmlns:a16="http://schemas.microsoft.com/office/drawing/2014/main" id="{612DBEE0-C1F0-B627-0F9C-11598D8AA613}"/>
              </a:ext>
            </a:extLst>
          </p:cNvPr>
          <p:cNvSpPr/>
          <p:nvPr/>
        </p:nvSpPr>
        <p:spPr>
          <a:xfrm>
            <a:off x="480291" y="1699491"/>
            <a:ext cx="979054" cy="4812145"/>
          </a:xfrm>
          <a:custGeom>
            <a:avLst/>
            <a:gdLst>
              <a:gd name="connsiteX0" fmla="*/ 18473 w 979054"/>
              <a:gd name="connsiteY0" fmla="*/ 0 h 4812145"/>
              <a:gd name="connsiteX1" fmla="*/ 609600 w 979054"/>
              <a:gd name="connsiteY1" fmla="*/ 452582 h 4812145"/>
              <a:gd name="connsiteX2" fmla="*/ 36945 w 979054"/>
              <a:gd name="connsiteY2" fmla="*/ 1948873 h 4812145"/>
              <a:gd name="connsiteX3" fmla="*/ 979054 w 979054"/>
              <a:gd name="connsiteY3" fmla="*/ 2401454 h 4812145"/>
              <a:gd name="connsiteX4" fmla="*/ 406400 w 979054"/>
              <a:gd name="connsiteY4" fmla="*/ 3796145 h 4812145"/>
              <a:gd name="connsiteX5" fmla="*/ 434109 w 979054"/>
              <a:gd name="connsiteY5" fmla="*/ 3870036 h 4812145"/>
              <a:gd name="connsiteX6" fmla="*/ 64654 w 979054"/>
              <a:gd name="connsiteY6" fmla="*/ 4812145 h 4812145"/>
              <a:gd name="connsiteX7" fmla="*/ 0 w 979054"/>
              <a:gd name="connsiteY7" fmla="*/ 4784436 h 4812145"/>
              <a:gd name="connsiteX8" fmla="*/ 18473 w 979054"/>
              <a:gd name="connsiteY8" fmla="*/ 0 h 481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54" h="4812145">
                <a:moveTo>
                  <a:pt x="18473" y="0"/>
                </a:moveTo>
                <a:lnTo>
                  <a:pt x="609600" y="452582"/>
                </a:lnTo>
                <a:lnTo>
                  <a:pt x="36945" y="1948873"/>
                </a:lnTo>
                <a:lnTo>
                  <a:pt x="979054" y="2401454"/>
                </a:lnTo>
                <a:lnTo>
                  <a:pt x="406400" y="3796145"/>
                </a:lnTo>
                <a:lnTo>
                  <a:pt x="434109" y="3870036"/>
                </a:lnTo>
                <a:lnTo>
                  <a:pt x="64654" y="4812145"/>
                </a:lnTo>
                <a:lnTo>
                  <a:pt x="0" y="4784436"/>
                </a:lnTo>
                <a:cubicBezTo>
                  <a:pt x="3079" y="3186545"/>
                  <a:pt x="6157" y="1588655"/>
                  <a:pt x="18473"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ole tekstowe 30">
            <a:extLst>
              <a:ext uri="{FF2B5EF4-FFF2-40B4-BE49-F238E27FC236}">
                <a16:creationId xmlns:a16="http://schemas.microsoft.com/office/drawing/2014/main" id="{4842183B-5B6C-182F-BB78-219AA9EFB9AE}"/>
              </a:ext>
            </a:extLst>
          </p:cNvPr>
          <p:cNvSpPr txBox="1"/>
          <p:nvPr/>
        </p:nvSpPr>
        <p:spPr>
          <a:xfrm>
            <a:off x="5854577" y="246221"/>
            <a:ext cx="3030805" cy="338554"/>
          </a:xfrm>
          <a:prstGeom prst="rect">
            <a:avLst/>
          </a:prstGeom>
          <a:noFill/>
        </p:spPr>
        <p:txBody>
          <a:bodyPr wrap="square" rtlCol="0">
            <a:spAutoFit/>
          </a:bodyPr>
          <a:lstStyle/>
          <a:p>
            <a:pPr marL="285750" indent="-285750">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pl-PL" sz="1600" dirty="0">
                <a:effectLst/>
                <a:latin typeface="Calibri" panose="020F0502020204030204" pitchFamily="34" charset="0"/>
                <a:ea typeface="Calibri" panose="020F0502020204030204" pitchFamily="34" charset="0"/>
                <a:cs typeface="Times New Roman" panose="02020603050405020304" pitchFamily="18" charset="0"/>
              </a:rPr>
              <a:t>owierzchnia – 0,59 ha   </a:t>
            </a:r>
            <a:endParaRPr lang="pl-PL" sz="1600" dirty="0"/>
          </a:p>
        </p:txBody>
      </p:sp>
    </p:spTree>
    <p:extLst>
      <p:ext uri="{BB962C8B-B14F-4D97-AF65-F5344CB8AC3E}">
        <p14:creationId xmlns:p14="http://schemas.microsoft.com/office/powerpoint/2010/main" val="81917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FA2A06A5-8B29-DEE7-1781-A8366FD46A43}"/>
              </a:ext>
            </a:extLst>
          </p:cNvPr>
          <p:cNvSpPr txBox="1"/>
          <p:nvPr/>
        </p:nvSpPr>
        <p:spPr>
          <a:xfrm>
            <a:off x="228897" y="721413"/>
            <a:ext cx="5288984"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PLAN OBOWIĄZUJĄCY</a:t>
            </a:r>
            <a:endParaRPr lang="pl-PL" sz="1600" dirty="0"/>
          </a:p>
        </p:txBody>
      </p:sp>
      <p:sp>
        <p:nvSpPr>
          <p:cNvPr id="13" name="pole tekstowe 12">
            <a:extLst>
              <a:ext uri="{FF2B5EF4-FFF2-40B4-BE49-F238E27FC236}">
                <a16:creationId xmlns:a16="http://schemas.microsoft.com/office/drawing/2014/main" id="{CE31C445-247E-B08B-C97F-781CA6404557}"/>
              </a:ext>
            </a:extLst>
          </p:cNvPr>
          <p:cNvSpPr txBox="1"/>
          <p:nvPr/>
        </p:nvSpPr>
        <p:spPr>
          <a:xfrm>
            <a:off x="4202546" y="721413"/>
            <a:ext cx="2940538" cy="338554"/>
          </a:xfrm>
          <a:prstGeom prst="rect">
            <a:avLst/>
          </a:prstGeom>
          <a:noFill/>
        </p:spPr>
        <p:txBody>
          <a:bodyPr wrap="square" rtlCol="0">
            <a:spAutoFit/>
          </a:bodyPr>
          <a:lstStyle/>
          <a:p>
            <a:r>
              <a:rPr lang="pl-PL" sz="1600" dirty="0">
                <a:effectLst/>
                <a:latin typeface="Calibri" panose="020F0502020204030204" pitchFamily="34" charset="0"/>
                <a:ea typeface="Calibri" panose="020F0502020204030204" pitchFamily="34" charset="0"/>
                <a:cs typeface="Times New Roman" panose="02020603050405020304" pitchFamily="18" charset="0"/>
              </a:rPr>
              <a:t>ZMIANA PLANU</a:t>
            </a:r>
            <a:endParaRPr lang="pl-PL" sz="1600" dirty="0"/>
          </a:p>
        </p:txBody>
      </p:sp>
      <p:sp>
        <p:nvSpPr>
          <p:cNvPr id="14" name="pole tekstowe 13">
            <a:extLst>
              <a:ext uri="{FF2B5EF4-FFF2-40B4-BE49-F238E27FC236}">
                <a16:creationId xmlns:a16="http://schemas.microsoft.com/office/drawing/2014/main" id="{F3BDAAE3-E015-11D0-8A64-C33280991348}"/>
              </a:ext>
            </a:extLst>
          </p:cNvPr>
          <p:cNvSpPr txBox="1"/>
          <p:nvPr/>
        </p:nvSpPr>
        <p:spPr>
          <a:xfrm>
            <a:off x="8977292" y="0"/>
            <a:ext cx="3214708" cy="584775"/>
          </a:xfrm>
          <a:prstGeom prst="rect">
            <a:avLst/>
          </a:prstGeom>
          <a:noFill/>
          <a:ln w="19050">
            <a:solidFill>
              <a:schemeClr val="tx1">
                <a:lumMod val="95000"/>
                <a:lumOff val="5000"/>
              </a:schemeClr>
            </a:solidFill>
          </a:ln>
        </p:spPr>
        <p:txBody>
          <a:bodyPr wrap="square" rtlCol="0">
            <a:spAutoFit/>
          </a:bodyPr>
          <a:lstStyle/>
          <a:p>
            <a:pPr algn="r"/>
            <a:r>
              <a:rPr lang="pl-PL" sz="1600" b="1" dirty="0">
                <a:latin typeface="Calibri" panose="020F0502020204030204" pitchFamily="34" charset="0"/>
                <a:ea typeface="Calibri" panose="020F0502020204030204" pitchFamily="34" charset="0"/>
                <a:cs typeface="Times New Roman" panose="02020603050405020304" pitchFamily="18" charset="0"/>
              </a:rPr>
              <a:t>ZMIANY W MIEJSCOWYM PLANIE  załącznik nr 3</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3540E12E-501D-F3E1-4838-C02D4F5BB9AD}"/>
              </a:ext>
            </a:extLst>
          </p:cNvPr>
          <p:cNvPicPr>
            <a:picLocks noChangeAspect="1"/>
          </p:cNvPicPr>
          <p:nvPr/>
        </p:nvPicPr>
        <p:blipFill>
          <a:blip r:embed="rId2"/>
          <a:stretch>
            <a:fillRect/>
          </a:stretch>
        </p:blipFill>
        <p:spPr>
          <a:xfrm>
            <a:off x="228897" y="1111414"/>
            <a:ext cx="3539539" cy="5686958"/>
          </a:xfrm>
          <a:prstGeom prst="rect">
            <a:avLst/>
          </a:prstGeom>
          <a:ln w="31750">
            <a:solidFill>
              <a:schemeClr val="tx1"/>
            </a:solidFill>
          </a:ln>
          <a:effectLst>
            <a:outerShdw blurRad="114300" dist="50800" dir="2700000" algn="ctr" rotWithShape="0">
              <a:srgbClr val="000000">
                <a:alpha val="40000"/>
              </a:srgbClr>
            </a:outerShdw>
          </a:effectLst>
        </p:spPr>
      </p:pic>
      <p:pic>
        <p:nvPicPr>
          <p:cNvPr id="7" name="Obraz 6">
            <a:extLst>
              <a:ext uri="{FF2B5EF4-FFF2-40B4-BE49-F238E27FC236}">
                <a16:creationId xmlns:a16="http://schemas.microsoft.com/office/drawing/2014/main" id="{EFCD90C5-9F6D-7103-B32F-7F323E5E4A17}"/>
              </a:ext>
            </a:extLst>
          </p:cNvPr>
          <p:cNvPicPr>
            <a:picLocks noChangeAspect="1"/>
          </p:cNvPicPr>
          <p:nvPr/>
        </p:nvPicPr>
        <p:blipFill>
          <a:blip r:embed="rId3"/>
          <a:stretch>
            <a:fillRect/>
          </a:stretch>
        </p:blipFill>
        <p:spPr>
          <a:xfrm>
            <a:off x="4320582" y="1092533"/>
            <a:ext cx="2822502" cy="5686958"/>
          </a:xfrm>
          <a:prstGeom prst="rect">
            <a:avLst/>
          </a:prstGeom>
          <a:ln w="31750">
            <a:solidFill>
              <a:schemeClr val="tx1"/>
            </a:solidFill>
          </a:ln>
          <a:effectLst>
            <a:outerShdw blurRad="114300" dist="50800" dir="2700000" algn="ctr" rotWithShape="0">
              <a:srgbClr val="000000">
                <a:alpha val="40000"/>
              </a:srgbClr>
            </a:outerShdw>
          </a:effectLst>
        </p:spPr>
      </p:pic>
      <p:sp>
        <p:nvSpPr>
          <p:cNvPr id="8" name="Dowolny kształt: kształt 7">
            <a:extLst>
              <a:ext uri="{FF2B5EF4-FFF2-40B4-BE49-F238E27FC236}">
                <a16:creationId xmlns:a16="http://schemas.microsoft.com/office/drawing/2014/main" id="{567FCFA1-B029-BD96-9FB4-50D806BF2446}"/>
              </a:ext>
            </a:extLst>
          </p:cNvPr>
          <p:cNvSpPr/>
          <p:nvPr/>
        </p:nvSpPr>
        <p:spPr>
          <a:xfrm>
            <a:off x="775855" y="1376218"/>
            <a:ext cx="2318327" cy="5283200"/>
          </a:xfrm>
          <a:custGeom>
            <a:avLst/>
            <a:gdLst>
              <a:gd name="connsiteX0" fmla="*/ 923636 w 2318327"/>
              <a:gd name="connsiteY0" fmla="*/ 0 h 5283200"/>
              <a:gd name="connsiteX1" fmla="*/ 1025236 w 2318327"/>
              <a:gd name="connsiteY1" fmla="*/ 129309 h 5283200"/>
              <a:gd name="connsiteX2" fmla="*/ 1228436 w 2318327"/>
              <a:gd name="connsiteY2" fmla="*/ 332509 h 5283200"/>
              <a:gd name="connsiteX3" fmla="*/ 1450109 w 2318327"/>
              <a:gd name="connsiteY3" fmla="*/ 452582 h 5283200"/>
              <a:gd name="connsiteX4" fmla="*/ 2318327 w 2318327"/>
              <a:gd name="connsiteY4" fmla="*/ 4913746 h 5283200"/>
              <a:gd name="connsiteX5" fmla="*/ 1708727 w 2318327"/>
              <a:gd name="connsiteY5" fmla="*/ 5283200 h 5283200"/>
              <a:gd name="connsiteX6" fmla="*/ 1487054 w 2318327"/>
              <a:gd name="connsiteY6" fmla="*/ 4775200 h 5283200"/>
              <a:gd name="connsiteX7" fmla="*/ 1145309 w 2318327"/>
              <a:gd name="connsiteY7" fmla="*/ 4396509 h 5283200"/>
              <a:gd name="connsiteX8" fmla="*/ 822036 w 2318327"/>
              <a:gd name="connsiteY8" fmla="*/ 3685309 h 5283200"/>
              <a:gd name="connsiteX9" fmla="*/ 803563 w 2318327"/>
              <a:gd name="connsiteY9" fmla="*/ 3666837 h 5283200"/>
              <a:gd name="connsiteX10" fmla="*/ 378690 w 2318327"/>
              <a:gd name="connsiteY10" fmla="*/ 3897746 h 5283200"/>
              <a:gd name="connsiteX11" fmla="*/ 360218 w 2318327"/>
              <a:gd name="connsiteY11" fmla="*/ 3777673 h 5283200"/>
              <a:gd name="connsiteX12" fmla="*/ 304800 w 2318327"/>
              <a:gd name="connsiteY12" fmla="*/ 3435927 h 5283200"/>
              <a:gd name="connsiteX13" fmla="*/ 240145 w 2318327"/>
              <a:gd name="connsiteY13" fmla="*/ 2927927 h 5283200"/>
              <a:gd name="connsiteX14" fmla="*/ 138545 w 2318327"/>
              <a:gd name="connsiteY14" fmla="*/ 2604655 h 5283200"/>
              <a:gd name="connsiteX15" fmla="*/ 92363 w 2318327"/>
              <a:gd name="connsiteY15" fmla="*/ 2309091 h 5283200"/>
              <a:gd name="connsiteX16" fmla="*/ 0 w 2318327"/>
              <a:gd name="connsiteY16" fmla="*/ 2189018 h 5283200"/>
              <a:gd name="connsiteX17" fmla="*/ 923636 w 2318327"/>
              <a:gd name="connsiteY17" fmla="*/ 0 h 52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8327" h="5283200">
                <a:moveTo>
                  <a:pt x="923636" y="0"/>
                </a:moveTo>
                <a:lnTo>
                  <a:pt x="1025236" y="129309"/>
                </a:lnTo>
                <a:lnTo>
                  <a:pt x="1228436" y="332509"/>
                </a:lnTo>
                <a:lnTo>
                  <a:pt x="1450109" y="452582"/>
                </a:lnTo>
                <a:lnTo>
                  <a:pt x="2318327" y="4913746"/>
                </a:lnTo>
                <a:lnTo>
                  <a:pt x="1708727" y="5283200"/>
                </a:lnTo>
                <a:lnTo>
                  <a:pt x="1487054" y="4775200"/>
                </a:lnTo>
                <a:lnTo>
                  <a:pt x="1145309" y="4396509"/>
                </a:lnTo>
                <a:lnTo>
                  <a:pt x="822036" y="3685309"/>
                </a:lnTo>
                <a:lnTo>
                  <a:pt x="803563" y="3666837"/>
                </a:lnTo>
                <a:lnTo>
                  <a:pt x="378690" y="3897746"/>
                </a:lnTo>
                <a:lnTo>
                  <a:pt x="360218" y="3777673"/>
                </a:lnTo>
                <a:lnTo>
                  <a:pt x="304800" y="3435927"/>
                </a:lnTo>
                <a:lnTo>
                  <a:pt x="240145" y="2927927"/>
                </a:lnTo>
                <a:lnTo>
                  <a:pt x="138545" y="2604655"/>
                </a:lnTo>
                <a:lnTo>
                  <a:pt x="92363" y="2309091"/>
                </a:lnTo>
                <a:lnTo>
                  <a:pt x="0" y="2189018"/>
                </a:lnTo>
                <a:lnTo>
                  <a:pt x="923636" y="0"/>
                </a:lnTo>
                <a:close/>
              </a:path>
            </a:pathLst>
          </a:custGeom>
          <a:noFill/>
          <a:ln w="698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Dowolny kształt: kształt 8">
            <a:extLst>
              <a:ext uri="{FF2B5EF4-FFF2-40B4-BE49-F238E27FC236}">
                <a16:creationId xmlns:a16="http://schemas.microsoft.com/office/drawing/2014/main" id="{C528DC56-14B0-ACE6-9D2E-EB16DCD59956}"/>
              </a:ext>
            </a:extLst>
          </p:cNvPr>
          <p:cNvSpPr/>
          <p:nvPr/>
        </p:nvSpPr>
        <p:spPr>
          <a:xfrm>
            <a:off x="258618" y="1117600"/>
            <a:ext cx="3491346" cy="5661891"/>
          </a:xfrm>
          <a:custGeom>
            <a:avLst/>
            <a:gdLst>
              <a:gd name="connsiteX0" fmla="*/ 0 w 3491346"/>
              <a:gd name="connsiteY0" fmla="*/ 0 h 5661891"/>
              <a:gd name="connsiteX1" fmla="*/ 3491346 w 3491346"/>
              <a:gd name="connsiteY1" fmla="*/ 9236 h 5661891"/>
              <a:gd name="connsiteX2" fmla="*/ 3482109 w 3491346"/>
              <a:gd name="connsiteY2" fmla="*/ 5661891 h 5661891"/>
              <a:gd name="connsiteX3" fmla="*/ 2336800 w 3491346"/>
              <a:gd name="connsiteY3" fmla="*/ 5661891 h 5661891"/>
              <a:gd name="connsiteX4" fmla="*/ 2272146 w 3491346"/>
              <a:gd name="connsiteY4" fmla="*/ 5560291 h 5661891"/>
              <a:gd name="connsiteX5" fmla="*/ 2918691 w 3491346"/>
              <a:gd name="connsiteY5" fmla="*/ 5181600 h 5661891"/>
              <a:gd name="connsiteX6" fmla="*/ 2013527 w 3491346"/>
              <a:gd name="connsiteY6" fmla="*/ 637309 h 5661891"/>
              <a:gd name="connsiteX7" fmla="*/ 1791855 w 3491346"/>
              <a:gd name="connsiteY7" fmla="*/ 526473 h 5661891"/>
              <a:gd name="connsiteX8" fmla="*/ 1403927 w 3491346"/>
              <a:gd name="connsiteY8" fmla="*/ 184727 h 5661891"/>
              <a:gd name="connsiteX9" fmla="*/ 674255 w 3491346"/>
              <a:gd name="connsiteY9" fmla="*/ 1884218 h 5661891"/>
              <a:gd name="connsiteX10" fmla="*/ 212437 w 3491346"/>
              <a:gd name="connsiteY10" fmla="*/ 831273 h 5661891"/>
              <a:gd name="connsiteX11" fmla="*/ 0 w 3491346"/>
              <a:gd name="connsiteY11" fmla="*/ 0 h 566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1346" h="5661891">
                <a:moveTo>
                  <a:pt x="0" y="0"/>
                </a:moveTo>
                <a:lnTo>
                  <a:pt x="3491346" y="9236"/>
                </a:lnTo>
                <a:lnTo>
                  <a:pt x="3482109" y="5661891"/>
                </a:lnTo>
                <a:lnTo>
                  <a:pt x="2336800" y="5661891"/>
                </a:lnTo>
                <a:lnTo>
                  <a:pt x="2272146" y="5560291"/>
                </a:lnTo>
                <a:lnTo>
                  <a:pt x="2918691" y="5181600"/>
                </a:lnTo>
                <a:lnTo>
                  <a:pt x="2013527" y="637309"/>
                </a:lnTo>
                <a:lnTo>
                  <a:pt x="1791855" y="526473"/>
                </a:lnTo>
                <a:lnTo>
                  <a:pt x="1403927" y="184727"/>
                </a:lnTo>
                <a:lnTo>
                  <a:pt x="674255" y="1884218"/>
                </a:lnTo>
                <a:lnTo>
                  <a:pt x="212437" y="831273"/>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Dowolny kształt: kształt 9">
            <a:extLst>
              <a:ext uri="{FF2B5EF4-FFF2-40B4-BE49-F238E27FC236}">
                <a16:creationId xmlns:a16="http://schemas.microsoft.com/office/drawing/2014/main" id="{7B04153F-906A-2D1D-1750-44E6850B76D2}"/>
              </a:ext>
            </a:extLst>
          </p:cNvPr>
          <p:cNvSpPr/>
          <p:nvPr/>
        </p:nvSpPr>
        <p:spPr>
          <a:xfrm>
            <a:off x="230909" y="1163782"/>
            <a:ext cx="2318327" cy="5615709"/>
          </a:xfrm>
          <a:custGeom>
            <a:avLst/>
            <a:gdLst>
              <a:gd name="connsiteX0" fmla="*/ 0 w 2318327"/>
              <a:gd name="connsiteY0" fmla="*/ 0 h 5615709"/>
              <a:gd name="connsiteX1" fmla="*/ 184727 w 2318327"/>
              <a:gd name="connsiteY1" fmla="*/ 692727 h 5615709"/>
              <a:gd name="connsiteX2" fmla="*/ 720436 w 2318327"/>
              <a:gd name="connsiteY2" fmla="*/ 1884218 h 5615709"/>
              <a:gd name="connsiteX3" fmla="*/ 471055 w 2318327"/>
              <a:gd name="connsiteY3" fmla="*/ 2429163 h 5615709"/>
              <a:gd name="connsiteX4" fmla="*/ 563418 w 2318327"/>
              <a:gd name="connsiteY4" fmla="*/ 2549236 h 5615709"/>
              <a:gd name="connsiteX5" fmla="*/ 646546 w 2318327"/>
              <a:gd name="connsiteY5" fmla="*/ 2946400 h 5615709"/>
              <a:gd name="connsiteX6" fmla="*/ 692727 w 2318327"/>
              <a:gd name="connsiteY6" fmla="*/ 3195782 h 5615709"/>
              <a:gd name="connsiteX7" fmla="*/ 868218 w 2318327"/>
              <a:gd name="connsiteY7" fmla="*/ 4174836 h 5615709"/>
              <a:gd name="connsiteX8" fmla="*/ 1330036 w 2318327"/>
              <a:gd name="connsiteY8" fmla="*/ 3980873 h 5615709"/>
              <a:gd name="connsiteX9" fmla="*/ 1496291 w 2318327"/>
              <a:gd name="connsiteY9" fmla="*/ 4378036 h 5615709"/>
              <a:gd name="connsiteX10" fmla="*/ 1690255 w 2318327"/>
              <a:gd name="connsiteY10" fmla="*/ 4692073 h 5615709"/>
              <a:gd name="connsiteX11" fmla="*/ 1976582 w 2318327"/>
              <a:gd name="connsiteY11" fmla="*/ 5015345 h 5615709"/>
              <a:gd name="connsiteX12" fmla="*/ 2189018 w 2318327"/>
              <a:gd name="connsiteY12" fmla="*/ 5504873 h 5615709"/>
              <a:gd name="connsiteX13" fmla="*/ 2272146 w 2318327"/>
              <a:gd name="connsiteY13" fmla="*/ 5569527 h 5615709"/>
              <a:gd name="connsiteX14" fmla="*/ 2318327 w 2318327"/>
              <a:gd name="connsiteY14" fmla="*/ 5606473 h 5615709"/>
              <a:gd name="connsiteX15" fmla="*/ 18473 w 2318327"/>
              <a:gd name="connsiteY15" fmla="*/ 5615709 h 5615709"/>
              <a:gd name="connsiteX16" fmla="*/ 0 w 2318327"/>
              <a:gd name="connsiteY16" fmla="*/ 0 h 561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8327" h="5615709">
                <a:moveTo>
                  <a:pt x="0" y="0"/>
                </a:moveTo>
                <a:lnTo>
                  <a:pt x="184727" y="692727"/>
                </a:lnTo>
                <a:lnTo>
                  <a:pt x="720436" y="1884218"/>
                </a:lnTo>
                <a:lnTo>
                  <a:pt x="471055" y="2429163"/>
                </a:lnTo>
                <a:lnTo>
                  <a:pt x="563418" y="2549236"/>
                </a:lnTo>
                <a:lnTo>
                  <a:pt x="646546" y="2946400"/>
                </a:lnTo>
                <a:lnTo>
                  <a:pt x="692727" y="3195782"/>
                </a:lnTo>
                <a:lnTo>
                  <a:pt x="868218" y="4174836"/>
                </a:lnTo>
                <a:lnTo>
                  <a:pt x="1330036" y="3980873"/>
                </a:lnTo>
                <a:lnTo>
                  <a:pt x="1496291" y="4378036"/>
                </a:lnTo>
                <a:lnTo>
                  <a:pt x="1690255" y="4692073"/>
                </a:lnTo>
                <a:lnTo>
                  <a:pt x="1976582" y="5015345"/>
                </a:lnTo>
                <a:lnTo>
                  <a:pt x="2189018" y="5504873"/>
                </a:lnTo>
                <a:lnTo>
                  <a:pt x="2272146" y="5569527"/>
                </a:lnTo>
                <a:lnTo>
                  <a:pt x="2318327" y="5606473"/>
                </a:lnTo>
                <a:lnTo>
                  <a:pt x="18473" y="5615709"/>
                </a:lnTo>
                <a:cubicBezTo>
                  <a:pt x="12315" y="3743806"/>
                  <a:pt x="6158" y="1871903"/>
                  <a:pt x="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47E7B4C5-D4B0-8D32-BD7F-FD2D12195E14}"/>
              </a:ext>
            </a:extLst>
          </p:cNvPr>
          <p:cNvSpPr txBox="1"/>
          <p:nvPr/>
        </p:nvSpPr>
        <p:spPr>
          <a:xfrm>
            <a:off x="5854577" y="246221"/>
            <a:ext cx="3030805" cy="338554"/>
          </a:xfrm>
          <a:prstGeom prst="rect">
            <a:avLst/>
          </a:prstGeom>
          <a:noFill/>
        </p:spPr>
        <p:txBody>
          <a:bodyPr wrap="square" rtlCol="0">
            <a:spAutoFit/>
          </a:bodyPr>
          <a:lstStyle/>
          <a:p>
            <a:pPr marL="285750" indent="-285750">
              <a:buFont typeface="Arial" panose="020B0604020202020204" pitchFamily="34" charset="0"/>
              <a:buChar char="•"/>
            </a:pP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pl-PL" sz="1600" dirty="0">
                <a:effectLst/>
                <a:latin typeface="Calibri" panose="020F0502020204030204" pitchFamily="34" charset="0"/>
                <a:ea typeface="Calibri" panose="020F0502020204030204" pitchFamily="34" charset="0"/>
                <a:cs typeface="Times New Roman" panose="02020603050405020304" pitchFamily="18" charset="0"/>
              </a:rPr>
              <a:t>owierzchnia – 6,97 ha   </a:t>
            </a:r>
            <a:endParaRPr lang="pl-PL" sz="1600" dirty="0"/>
          </a:p>
        </p:txBody>
      </p:sp>
      <p:pic>
        <p:nvPicPr>
          <p:cNvPr id="20" name="Obraz 19">
            <a:extLst>
              <a:ext uri="{FF2B5EF4-FFF2-40B4-BE49-F238E27FC236}">
                <a16:creationId xmlns:a16="http://schemas.microsoft.com/office/drawing/2014/main" id="{1C58B4D1-C6E2-2EAB-4BAC-04587DBCEE98}"/>
              </a:ext>
            </a:extLst>
          </p:cNvPr>
          <p:cNvPicPr>
            <a:picLocks noChangeAspect="1"/>
          </p:cNvPicPr>
          <p:nvPr/>
        </p:nvPicPr>
        <p:blipFill rotWithShape="1">
          <a:blip r:embed="rId4"/>
          <a:srcRect l="4968" r="13686"/>
          <a:stretch/>
        </p:blipFill>
        <p:spPr>
          <a:xfrm>
            <a:off x="7564583" y="1037808"/>
            <a:ext cx="4627418" cy="5820192"/>
          </a:xfrm>
          <a:prstGeom prst="rect">
            <a:avLst/>
          </a:prstGeom>
        </p:spPr>
      </p:pic>
    </p:spTree>
    <p:extLst>
      <p:ext uri="{BB962C8B-B14F-4D97-AF65-F5344CB8AC3E}">
        <p14:creationId xmlns:p14="http://schemas.microsoft.com/office/powerpoint/2010/main" val="181004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1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261610"/>
          </a:xfrm>
          <a:prstGeom prst="rect">
            <a:avLst/>
          </a:prstGeom>
          <a:solidFill>
            <a:schemeClr val="bg1">
              <a:lumMod val="85000"/>
            </a:schemeClr>
          </a:solidFill>
        </p:spPr>
        <p:txBody>
          <a:bodyPr wrap="square" rtlCol="0">
            <a:spAutoFit/>
          </a:bodyPr>
          <a:lstStyle/>
          <a:p>
            <a:pPr lvl="0">
              <a:spcBef>
                <a:spcPts val="600"/>
              </a:spcBef>
              <a:spcAft>
                <a:spcPts val="0"/>
              </a:spcAft>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Brak zgody na dojazd do terenu 3.1MNW (do działek nr 153/2-4, 153/11-14) z ul. Uroczej.</a:t>
            </a:r>
          </a:p>
        </p:txBody>
      </p:sp>
      <p:grpSp>
        <p:nvGrpSpPr>
          <p:cNvPr id="17" name="Grupa 16">
            <a:extLst>
              <a:ext uri="{FF2B5EF4-FFF2-40B4-BE49-F238E27FC236}">
                <a16:creationId xmlns:a16="http://schemas.microsoft.com/office/drawing/2014/main" id="{3BDF9991-322B-AE82-29AA-F1B731D407A1}"/>
              </a:ext>
            </a:extLst>
          </p:cNvPr>
          <p:cNvGrpSpPr/>
          <p:nvPr/>
        </p:nvGrpSpPr>
        <p:grpSpPr>
          <a:xfrm>
            <a:off x="75500" y="673121"/>
            <a:ext cx="5076518" cy="6184879"/>
            <a:chOff x="75500" y="0"/>
            <a:chExt cx="5629013" cy="6858000"/>
          </a:xfrm>
        </p:grpSpPr>
        <p:pic>
          <p:nvPicPr>
            <p:cNvPr id="5" name="Obraz 4">
              <a:extLst>
                <a:ext uri="{FF2B5EF4-FFF2-40B4-BE49-F238E27FC236}">
                  <a16:creationId xmlns:a16="http://schemas.microsoft.com/office/drawing/2014/main" id="{CDA518EB-7205-782A-D646-A6C7EA4BF6C2}"/>
                </a:ext>
              </a:extLst>
            </p:cNvPr>
            <p:cNvPicPr>
              <a:picLocks noChangeAspect="1"/>
            </p:cNvPicPr>
            <p:nvPr/>
          </p:nvPicPr>
          <p:blipFill rotWithShape="1">
            <a:blip r:embed="rId2"/>
            <a:srcRect l="3266" r="5426"/>
            <a:stretch/>
          </p:blipFill>
          <p:spPr>
            <a:xfrm>
              <a:off x="75500" y="0"/>
              <a:ext cx="5629013" cy="6858000"/>
            </a:xfrm>
            <a:prstGeom prst="rect">
              <a:avLst/>
            </a:prstGeom>
          </p:spPr>
        </p:pic>
        <p:sp>
          <p:nvSpPr>
            <p:cNvPr id="6" name="pole tekstowe 5">
              <a:extLst>
                <a:ext uri="{FF2B5EF4-FFF2-40B4-BE49-F238E27FC236}">
                  <a16:creationId xmlns:a16="http://schemas.microsoft.com/office/drawing/2014/main" id="{8515FA07-8494-F24A-B818-384A3D30A063}"/>
                </a:ext>
              </a:extLst>
            </p:cNvPr>
            <p:cNvSpPr txBox="1"/>
            <p:nvPr/>
          </p:nvSpPr>
          <p:spPr>
            <a:xfrm rot="4707803">
              <a:off x="4029205" y="2242288"/>
              <a:ext cx="1067922" cy="276999"/>
            </a:xfrm>
            <a:prstGeom prst="rect">
              <a:avLst/>
            </a:prstGeom>
            <a:solidFill>
              <a:srgbClr val="FFFF00"/>
            </a:solidFill>
            <a:ln w="25400">
              <a:solidFill>
                <a:schemeClr val="tx1"/>
              </a:solidFill>
            </a:ln>
          </p:spPr>
          <p:txBody>
            <a:bodyPr wrap="square" rtlCol="0">
              <a:spAutoFit/>
            </a:bodyPr>
            <a:lstStyle/>
            <a:p>
              <a:pPr lvl="0" algn="ctr">
                <a:spcBef>
                  <a:spcPts val="600"/>
                </a:spcBef>
                <a:spcAft>
                  <a:spcPts val="0"/>
                </a:spcAft>
              </a:pPr>
              <a:r>
                <a:rPr lang="pl-PL" sz="12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ul. Urocza</a:t>
              </a:r>
              <a:endParaRPr lang="pl-PL" sz="1200" b="1" dirty="0">
                <a:latin typeface="Arial" panose="020B0604020202020204" pitchFamily="34" charset="0"/>
                <a:ea typeface="Lucida Sans Unicode" panose="020B0602030504020204" pitchFamily="34" charset="0"/>
                <a:cs typeface="Times New Roman" panose="02020603050405020304" pitchFamily="18" charset="0"/>
              </a:endParaRPr>
            </a:p>
          </p:txBody>
        </p:sp>
        <p:sp>
          <p:nvSpPr>
            <p:cNvPr id="11" name="pole tekstowe 10">
              <a:extLst>
                <a:ext uri="{FF2B5EF4-FFF2-40B4-BE49-F238E27FC236}">
                  <a16:creationId xmlns:a16="http://schemas.microsoft.com/office/drawing/2014/main" id="{FEC23D50-7951-2DF2-B0F7-FB3E9789970C}"/>
                </a:ext>
              </a:extLst>
            </p:cNvPr>
            <p:cNvSpPr txBox="1"/>
            <p:nvPr/>
          </p:nvSpPr>
          <p:spPr>
            <a:xfrm rot="3440766">
              <a:off x="2093891" y="4803593"/>
              <a:ext cx="1067922" cy="276999"/>
            </a:xfrm>
            <a:prstGeom prst="rect">
              <a:avLst/>
            </a:prstGeom>
            <a:solidFill>
              <a:srgbClr val="FFFF00"/>
            </a:solidFill>
            <a:ln w="25400">
              <a:solidFill>
                <a:schemeClr val="tx1"/>
              </a:solidFill>
            </a:ln>
          </p:spPr>
          <p:txBody>
            <a:bodyPr wrap="square" rtlCol="0">
              <a:spAutoFit/>
            </a:bodyPr>
            <a:lstStyle/>
            <a:p>
              <a:pPr lvl="0" algn="ctr">
                <a:spcBef>
                  <a:spcPts val="600"/>
                </a:spcBef>
                <a:spcAft>
                  <a:spcPts val="0"/>
                </a:spcAft>
              </a:pPr>
              <a:r>
                <a:rPr lang="pl-PL" sz="12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ul. Wesoła</a:t>
              </a:r>
              <a:endParaRPr lang="pl-PL" sz="1200" b="1" dirty="0">
                <a:latin typeface="Arial" panose="020B0604020202020204" pitchFamily="34" charset="0"/>
                <a:ea typeface="Lucida Sans Unicode" panose="020B0602030504020204" pitchFamily="34" charset="0"/>
                <a:cs typeface="Times New Roman" panose="02020603050405020304" pitchFamily="18" charset="0"/>
              </a:endParaRPr>
            </a:p>
          </p:txBody>
        </p:sp>
        <p:sp>
          <p:nvSpPr>
            <p:cNvPr id="15" name="pole tekstowe 14">
              <a:extLst>
                <a:ext uri="{FF2B5EF4-FFF2-40B4-BE49-F238E27FC236}">
                  <a16:creationId xmlns:a16="http://schemas.microsoft.com/office/drawing/2014/main" id="{2EFB4FE3-A67C-D8DF-75A9-A7372CBEEB47}"/>
                </a:ext>
              </a:extLst>
            </p:cNvPr>
            <p:cNvSpPr txBox="1"/>
            <p:nvPr/>
          </p:nvSpPr>
          <p:spPr>
            <a:xfrm rot="19956411">
              <a:off x="447712" y="4136811"/>
              <a:ext cx="1519266" cy="307146"/>
            </a:xfrm>
            <a:prstGeom prst="rect">
              <a:avLst/>
            </a:prstGeom>
            <a:solidFill>
              <a:srgbClr val="FFFF00"/>
            </a:solidFill>
            <a:ln w="25400">
              <a:solidFill>
                <a:schemeClr val="tx1"/>
              </a:solidFill>
            </a:ln>
          </p:spPr>
          <p:txBody>
            <a:bodyPr wrap="square" rtlCol="0">
              <a:spAutoFit/>
            </a:bodyPr>
            <a:lstStyle/>
            <a:p>
              <a:pPr lvl="0" algn="ctr">
                <a:spcBef>
                  <a:spcPts val="600"/>
                </a:spcBef>
                <a:spcAft>
                  <a:spcPts val="0"/>
                </a:spcAft>
              </a:pPr>
              <a:r>
                <a:rPr lang="pl-PL" sz="12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ul. Nad Stawem</a:t>
              </a:r>
              <a:endParaRPr lang="pl-PL" sz="1200" b="1" dirty="0">
                <a:latin typeface="Arial" panose="020B0604020202020204" pitchFamily="34" charset="0"/>
                <a:ea typeface="Lucida Sans Unicode" panose="020B0602030504020204" pitchFamily="34" charset="0"/>
                <a:cs typeface="Times New Roman" panose="02020603050405020304" pitchFamily="18" charset="0"/>
              </a:endParaRPr>
            </a:p>
          </p:txBody>
        </p:sp>
      </p:grpSp>
      <p:grpSp>
        <p:nvGrpSpPr>
          <p:cNvPr id="19" name="Grupa 18">
            <a:extLst>
              <a:ext uri="{FF2B5EF4-FFF2-40B4-BE49-F238E27FC236}">
                <a16:creationId xmlns:a16="http://schemas.microsoft.com/office/drawing/2014/main" id="{1CE56EAD-5590-A111-EE30-C4A5A9228FA7}"/>
              </a:ext>
            </a:extLst>
          </p:cNvPr>
          <p:cNvGrpSpPr/>
          <p:nvPr/>
        </p:nvGrpSpPr>
        <p:grpSpPr>
          <a:xfrm>
            <a:off x="5608982" y="2977111"/>
            <a:ext cx="2899178" cy="3796732"/>
            <a:chOff x="5608982" y="967546"/>
            <a:chExt cx="2689806" cy="3522541"/>
          </a:xfrm>
        </p:grpSpPr>
        <p:pic>
          <p:nvPicPr>
            <p:cNvPr id="20" name="Obraz 19">
              <a:extLst>
                <a:ext uri="{FF2B5EF4-FFF2-40B4-BE49-F238E27FC236}">
                  <a16:creationId xmlns:a16="http://schemas.microsoft.com/office/drawing/2014/main" id="{AFC878C4-2C65-7949-A107-BF22ECCC5229}"/>
                </a:ext>
              </a:extLst>
            </p:cNvPr>
            <p:cNvPicPr>
              <a:picLocks noChangeAspect="1"/>
            </p:cNvPicPr>
            <p:nvPr/>
          </p:nvPicPr>
          <p:blipFill>
            <a:blip r:embed="rId3"/>
            <a:stretch>
              <a:fillRect/>
            </a:stretch>
          </p:blipFill>
          <p:spPr>
            <a:xfrm>
              <a:off x="5608982" y="967546"/>
              <a:ext cx="2651350" cy="3440649"/>
            </a:xfrm>
            <a:prstGeom prst="rect">
              <a:avLst/>
            </a:prstGeom>
          </p:spPr>
        </p:pic>
        <p:sp>
          <p:nvSpPr>
            <p:cNvPr id="21" name="Dowolny kształt: kształt 20">
              <a:extLst>
                <a:ext uri="{FF2B5EF4-FFF2-40B4-BE49-F238E27FC236}">
                  <a16:creationId xmlns:a16="http://schemas.microsoft.com/office/drawing/2014/main" id="{29DAA023-4308-CF59-F77C-61E77EB99536}"/>
                </a:ext>
              </a:extLst>
            </p:cNvPr>
            <p:cNvSpPr/>
            <p:nvPr/>
          </p:nvSpPr>
          <p:spPr>
            <a:xfrm>
              <a:off x="5977697" y="986750"/>
              <a:ext cx="1485080" cy="3431047"/>
            </a:xfrm>
            <a:custGeom>
              <a:avLst/>
              <a:gdLst>
                <a:gd name="connsiteX0" fmla="*/ 0 w 2281084"/>
                <a:gd name="connsiteY0" fmla="*/ 2231923 h 5270090"/>
                <a:gd name="connsiteX1" fmla="*/ 865239 w 2281084"/>
                <a:gd name="connsiteY1" fmla="*/ 0 h 5270090"/>
                <a:gd name="connsiteX2" fmla="*/ 983226 w 2281084"/>
                <a:gd name="connsiteY2" fmla="*/ 206477 h 5270090"/>
                <a:gd name="connsiteX3" fmla="*/ 1111045 w 2281084"/>
                <a:gd name="connsiteY3" fmla="*/ 334297 h 5270090"/>
                <a:gd name="connsiteX4" fmla="*/ 1327355 w 2281084"/>
                <a:gd name="connsiteY4" fmla="*/ 481781 h 5270090"/>
                <a:gd name="connsiteX5" fmla="*/ 1406013 w 2281084"/>
                <a:gd name="connsiteY5" fmla="*/ 501445 h 5270090"/>
                <a:gd name="connsiteX6" fmla="*/ 2281084 w 2281084"/>
                <a:gd name="connsiteY6" fmla="*/ 4935794 h 5270090"/>
                <a:gd name="connsiteX7" fmla="*/ 1769806 w 2281084"/>
                <a:gd name="connsiteY7" fmla="*/ 5270090 h 5270090"/>
                <a:gd name="connsiteX8" fmla="*/ 1641987 w 2281084"/>
                <a:gd name="connsiteY8" fmla="*/ 5270090 h 5270090"/>
                <a:gd name="connsiteX9" fmla="*/ 1406013 w 2281084"/>
                <a:gd name="connsiteY9" fmla="*/ 4768645 h 5270090"/>
                <a:gd name="connsiteX10" fmla="*/ 1179871 w 2281084"/>
                <a:gd name="connsiteY10" fmla="*/ 4522839 h 5270090"/>
                <a:gd name="connsiteX11" fmla="*/ 904568 w 2281084"/>
                <a:gd name="connsiteY11" fmla="*/ 4070555 h 5270090"/>
                <a:gd name="connsiteX12" fmla="*/ 806245 w 2281084"/>
                <a:gd name="connsiteY12" fmla="*/ 3765755 h 5270090"/>
                <a:gd name="connsiteX13" fmla="*/ 324464 w 2281084"/>
                <a:gd name="connsiteY13" fmla="*/ 3982065 h 5270090"/>
                <a:gd name="connsiteX14" fmla="*/ 226142 w 2281084"/>
                <a:gd name="connsiteY14" fmla="*/ 2871019 h 5270090"/>
                <a:gd name="connsiteX15" fmla="*/ 0 w 2281084"/>
                <a:gd name="connsiteY15" fmla="*/ 2231923 h 5270090"/>
                <a:gd name="connsiteX0" fmla="*/ 0 w 2281084"/>
                <a:gd name="connsiteY0" fmla="*/ 2231923 h 5270090"/>
                <a:gd name="connsiteX1" fmla="*/ 865239 w 2281084"/>
                <a:gd name="connsiteY1" fmla="*/ 0 h 5270090"/>
                <a:gd name="connsiteX2" fmla="*/ 983226 w 2281084"/>
                <a:gd name="connsiteY2" fmla="*/ 206477 h 5270090"/>
                <a:gd name="connsiteX3" fmla="*/ 1111045 w 2281084"/>
                <a:gd name="connsiteY3" fmla="*/ 334297 h 5270090"/>
                <a:gd name="connsiteX4" fmla="*/ 1327355 w 2281084"/>
                <a:gd name="connsiteY4" fmla="*/ 481781 h 5270090"/>
                <a:gd name="connsiteX5" fmla="*/ 1406013 w 2281084"/>
                <a:gd name="connsiteY5" fmla="*/ 501445 h 5270090"/>
                <a:gd name="connsiteX6" fmla="*/ 2281084 w 2281084"/>
                <a:gd name="connsiteY6" fmla="*/ 4935794 h 5270090"/>
                <a:gd name="connsiteX7" fmla="*/ 1769806 w 2281084"/>
                <a:gd name="connsiteY7" fmla="*/ 5270090 h 5270090"/>
                <a:gd name="connsiteX8" fmla="*/ 1681316 w 2281084"/>
                <a:gd name="connsiteY8" fmla="*/ 5161935 h 5270090"/>
                <a:gd name="connsiteX9" fmla="*/ 1406013 w 2281084"/>
                <a:gd name="connsiteY9" fmla="*/ 4768645 h 5270090"/>
                <a:gd name="connsiteX10" fmla="*/ 1179871 w 2281084"/>
                <a:gd name="connsiteY10" fmla="*/ 4522839 h 5270090"/>
                <a:gd name="connsiteX11" fmla="*/ 904568 w 2281084"/>
                <a:gd name="connsiteY11" fmla="*/ 4070555 h 5270090"/>
                <a:gd name="connsiteX12" fmla="*/ 806245 w 2281084"/>
                <a:gd name="connsiteY12" fmla="*/ 3765755 h 5270090"/>
                <a:gd name="connsiteX13" fmla="*/ 324464 w 2281084"/>
                <a:gd name="connsiteY13" fmla="*/ 3982065 h 5270090"/>
                <a:gd name="connsiteX14" fmla="*/ 226142 w 2281084"/>
                <a:gd name="connsiteY14" fmla="*/ 2871019 h 5270090"/>
                <a:gd name="connsiteX15" fmla="*/ 0 w 2281084"/>
                <a:gd name="connsiteY15" fmla="*/ 2231923 h 5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1084" h="5270090">
                  <a:moveTo>
                    <a:pt x="0" y="2231923"/>
                  </a:moveTo>
                  <a:lnTo>
                    <a:pt x="865239" y="0"/>
                  </a:lnTo>
                  <a:lnTo>
                    <a:pt x="983226" y="206477"/>
                  </a:lnTo>
                  <a:lnTo>
                    <a:pt x="1111045" y="334297"/>
                  </a:lnTo>
                  <a:lnTo>
                    <a:pt x="1327355" y="481781"/>
                  </a:lnTo>
                  <a:lnTo>
                    <a:pt x="1406013" y="501445"/>
                  </a:lnTo>
                  <a:lnTo>
                    <a:pt x="2281084" y="4935794"/>
                  </a:lnTo>
                  <a:lnTo>
                    <a:pt x="1769806" y="5270090"/>
                  </a:lnTo>
                  <a:lnTo>
                    <a:pt x="1681316" y="5161935"/>
                  </a:lnTo>
                  <a:lnTo>
                    <a:pt x="1406013" y="4768645"/>
                  </a:lnTo>
                  <a:lnTo>
                    <a:pt x="1179871" y="4522839"/>
                  </a:lnTo>
                  <a:lnTo>
                    <a:pt x="904568" y="4070555"/>
                  </a:lnTo>
                  <a:lnTo>
                    <a:pt x="806245" y="3765755"/>
                  </a:lnTo>
                  <a:lnTo>
                    <a:pt x="324464" y="3982065"/>
                  </a:lnTo>
                  <a:lnTo>
                    <a:pt x="226142" y="2871019"/>
                  </a:lnTo>
                  <a:lnTo>
                    <a:pt x="0" y="2231923"/>
                  </a:lnTo>
                  <a:close/>
                </a:path>
              </a:pathLst>
            </a:custGeom>
            <a:noFill/>
            <a:ln w="349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Dowolny kształt: kształt 21">
              <a:extLst>
                <a:ext uri="{FF2B5EF4-FFF2-40B4-BE49-F238E27FC236}">
                  <a16:creationId xmlns:a16="http://schemas.microsoft.com/office/drawing/2014/main" id="{BD76E4F5-688A-3605-3D1C-3DAE7C86011D}"/>
                </a:ext>
              </a:extLst>
            </p:cNvPr>
            <p:cNvSpPr/>
            <p:nvPr/>
          </p:nvSpPr>
          <p:spPr>
            <a:xfrm>
              <a:off x="6541004" y="2395016"/>
              <a:ext cx="876965" cy="1741128"/>
            </a:xfrm>
            <a:custGeom>
              <a:avLst/>
              <a:gdLst>
                <a:gd name="connsiteX0" fmla="*/ 0 w 1347019"/>
                <a:gd name="connsiteY0" fmla="*/ 196645 h 2674374"/>
                <a:gd name="connsiteX1" fmla="*/ 855406 w 1347019"/>
                <a:gd name="connsiteY1" fmla="*/ 0 h 2674374"/>
                <a:gd name="connsiteX2" fmla="*/ 1347019 w 1347019"/>
                <a:gd name="connsiteY2" fmla="*/ 2536722 h 2674374"/>
                <a:gd name="connsiteX3" fmla="*/ 609600 w 1347019"/>
                <a:gd name="connsiteY3" fmla="*/ 2674374 h 2674374"/>
                <a:gd name="connsiteX4" fmla="*/ 363793 w 1347019"/>
                <a:gd name="connsiteY4" fmla="*/ 2359742 h 2674374"/>
                <a:gd name="connsiteX5" fmla="*/ 216309 w 1347019"/>
                <a:gd name="connsiteY5" fmla="*/ 2104103 h 2674374"/>
                <a:gd name="connsiteX6" fmla="*/ 98322 w 1347019"/>
                <a:gd name="connsiteY6" fmla="*/ 1887793 h 2674374"/>
                <a:gd name="connsiteX7" fmla="*/ 560438 w 1347019"/>
                <a:gd name="connsiteY7" fmla="*/ 1799303 h 2674374"/>
                <a:gd name="connsiteX8" fmla="*/ 521109 w 1347019"/>
                <a:gd name="connsiteY8" fmla="*/ 1592826 h 2674374"/>
                <a:gd name="connsiteX9" fmla="*/ 599767 w 1347019"/>
                <a:gd name="connsiteY9" fmla="*/ 1592826 h 2674374"/>
                <a:gd name="connsiteX10" fmla="*/ 570270 w 1347019"/>
                <a:gd name="connsiteY10" fmla="*/ 1484671 h 2674374"/>
                <a:gd name="connsiteX11" fmla="*/ 501445 w 1347019"/>
                <a:gd name="connsiteY11" fmla="*/ 1396180 h 2674374"/>
                <a:gd name="connsiteX12" fmla="*/ 363793 w 1347019"/>
                <a:gd name="connsiteY12" fmla="*/ 786580 h 2674374"/>
                <a:gd name="connsiteX13" fmla="*/ 393290 w 1347019"/>
                <a:gd name="connsiteY13" fmla="*/ 688258 h 2674374"/>
                <a:gd name="connsiteX14" fmla="*/ 373625 w 1347019"/>
                <a:gd name="connsiteY14" fmla="*/ 599768 h 2674374"/>
                <a:gd name="connsiteX15" fmla="*/ 275303 w 1347019"/>
                <a:gd name="connsiteY15" fmla="*/ 629264 h 2674374"/>
                <a:gd name="connsiteX16" fmla="*/ 235974 w 1347019"/>
                <a:gd name="connsiteY16" fmla="*/ 452284 h 2674374"/>
                <a:gd name="connsiteX17" fmla="*/ 58993 w 1347019"/>
                <a:gd name="connsiteY17" fmla="*/ 481780 h 2674374"/>
                <a:gd name="connsiteX18" fmla="*/ 0 w 1347019"/>
                <a:gd name="connsiteY18" fmla="*/ 196645 h 26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7019" h="2674374">
                  <a:moveTo>
                    <a:pt x="0" y="196645"/>
                  </a:moveTo>
                  <a:lnTo>
                    <a:pt x="855406" y="0"/>
                  </a:lnTo>
                  <a:lnTo>
                    <a:pt x="1347019" y="2536722"/>
                  </a:lnTo>
                  <a:lnTo>
                    <a:pt x="609600" y="2674374"/>
                  </a:lnTo>
                  <a:lnTo>
                    <a:pt x="363793" y="2359742"/>
                  </a:lnTo>
                  <a:lnTo>
                    <a:pt x="216309" y="2104103"/>
                  </a:lnTo>
                  <a:lnTo>
                    <a:pt x="98322" y="1887793"/>
                  </a:lnTo>
                  <a:lnTo>
                    <a:pt x="560438" y="1799303"/>
                  </a:lnTo>
                  <a:lnTo>
                    <a:pt x="521109" y="1592826"/>
                  </a:lnTo>
                  <a:lnTo>
                    <a:pt x="599767" y="1592826"/>
                  </a:lnTo>
                  <a:lnTo>
                    <a:pt x="570270" y="1484671"/>
                  </a:lnTo>
                  <a:lnTo>
                    <a:pt x="501445" y="1396180"/>
                  </a:lnTo>
                  <a:lnTo>
                    <a:pt x="363793" y="786580"/>
                  </a:lnTo>
                  <a:lnTo>
                    <a:pt x="393290" y="688258"/>
                  </a:lnTo>
                  <a:lnTo>
                    <a:pt x="373625" y="599768"/>
                  </a:lnTo>
                  <a:lnTo>
                    <a:pt x="275303" y="629264"/>
                  </a:lnTo>
                  <a:lnTo>
                    <a:pt x="235974" y="452284"/>
                  </a:lnTo>
                  <a:lnTo>
                    <a:pt x="58993" y="481780"/>
                  </a:lnTo>
                  <a:lnTo>
                    <a:pt x="0" y="196645"/>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a:extLst>
                <a:ext uri="{FF2B5EF4-FFF2-40B4-BE49-F238E27FC236}">
                  <a16:creationId xmlns:a16="http://schemas.microsoft.com/office/drawing/2014/main" id="{3755E6B8-31D8-2EE4-FBED-A13F366977AA}"/>
                </a:ext>
              </a:extLst>
            </p:cNvPr>
            <p:cNvSpPr txBox="1"/>
            <p:nvPr/>
          </p:nvSpPr>
          <p:spPr>
            <a:xfrm>
              <a:off x="7098016" y="1861024"/>
              <a:ext cx="1200772" cy="707886"/>
            </a:xfrm>
            <a:prstGeom prst="rect">
              <a:avLst/>
            </a:prstGeom>
            <a:noFill/>
          </p:spPr>
          <p:txBody>
            <a:bodyPr wrap="square" rtlCol="0">
              <a:spAutoFit/>
            </a:bodyPr>
            <a:lstStyle/>
            <a:p>
              <a:pPr algn="ctr"/>
              <a:r>
                <a:rPr lang="pl-PL" sz="2000" b="1" dirty="0" err="1">
                  <a:solidFill>
                    <a:schemeClr val="tx1">
                      <a:lumMod val="95000"/>
                      <a:lumOff val="5000"/>
                    </a:schemeClr>
                  </a:solidFill>
                </a:rPr>
                <a:t>obr</a:t>
              </a:r>
              <a:r>
                <a:rPr lang="pl-PL" sz="2000" b="1" dirty="0">
                  <a:solidFill>
                    <a:schemeClr val="tx1">
                      <a:lumMod val="95000"/>
                      <a:lumOff val="5000"/>
                    </a:schemeClr>
                  </a:solidFill>
                </a:rPr>
                <a:t>. Linowiec</a:t>
              </a:r>
            </a:p>
          </p:txBody>
        </p:sp>
        <p:sp>
          <p:nvSpPr>
            <p:cNvPr id="24" name="pole tekstowe 23">
              <a:extLst>
                <a:ext uri="{FF2B5EF4-FFF2-40B4-BE49-F238E27FC236}">
                  <a16:creationId xmlns:a16="http://schemas.microsoft.com/office/drawing/2014/main" id="{20E827AD-1961-D0D7-8BD2-7ECF3E42313D}"/>
                </a:ext>
              </a:extLst>
            </p:cNvPr>
            <p:cNvSpPr txBox="1"/>
            <p:nvPr/>
          </p:nvSpPr>
          <p:spPr>
            <a:xfrm>
              <a:off x="5670374" y="3782201"/>
              <a:ext cx="1261625" cy="707886"/>
            </a:xfrm>
            <a:prstGeom prst="rect">
              <a:avLst/>
            </a:prstGeom>
            <a:noFill/>
          </p:spPr>
          <p:txBody>
            <a:bodyPr wrap="square" rtlCol="0">
              <a:spAutoFit/>
            </a:bodyPr>
            <a:lstStyle/>
            <a:p>
              <a:pPr algn="ctr"/>
              <a:r>
                <a:rPr lang="pl-PL" sz="2000" b="1" dirty="0" err="1">
                  <a:solidFill>
                    <a:schemeClr val="tx1">
                      <a:lumMod val="95000"/>
                      <a:lumOff val="5000"/>
                    </a:schemeClr>
                  </a:solidFill>
                </a:rPr>
                <a:t>obr</a:t>
              </a:r>
              <a:r>
                <a:rPr lang="pl-PL" sz="2000" b="1" dirty="0">
                  <a:solidFill>
                    <a:schemeClr val="tx1">
                      <a:lumMod val="95000"/>
                      <a:lumOff val="5000"/>
                    </a:schemeClr>
                  </a:solidFill>
                </a:rPr>
                <a:t>. Okole</a:t>
              </a:r>
            </a:p>
          </p:txBody>
        </p:sp>
      </p:grpSp>
      <p:grpSp>
        <p:nvGrpSpPr>
          <p:cNvPr id="25" name="Grupa 24">
            <a:extLst>
              <a:ext uri="{FF2B5EF4-FFF2-40B4-BE49-F238E27FC236}">
                <a16:creationId xmlns:a16="http://schemas.microsoft.com/office/drawing/2014/main" id="{CDDD65E2-5D2B-00E3-CACE-7B23D8D72F91}"/>
              </a:ext>
            </a:extLst>
          </p:cNvPr>
          <p:cNvGrpSpPr/>
          <p:nvPr/>
        </p:nvGrpSpPr>
        <p:grpSpPr>
          <a:xfrm>
            <a:off x="8578861" y="3112387"/>
            <a:ext cx="3496699" cy="3629639"/>
            <a:chOff x="8404050" y="2887274"/>
            <a:chExt cx="3890226" cy="4038128"/>
          </a:xfrm>
        </p:grpSpPr>
        <p:pic>
          <p:nvPicPr>
            <p:cNvPr id="26" name="Obraz 25">
              <a:extLst>
                <a:ext uri="{FF2B5EF4-FFF2-40B4-BE49-F238E27FC236}">
                  <a16:creationId xmlns:a16="http://schemas.microsoft.com/office/drawing/2014/main" id="{596C13B2-9439-0A8E-2710-DD838A1C45DF}"/>
                </a:ext>
              </a:extLst>
            </p:cNvPr>
            <p:cNvPicPr>
              <a:picLocks noChangeAspect="1"/>
            </p:cNvPicPr>
            <p:nvPr/>
          </p:nvPicPr>
          <p:blipFill>
            <a:blip r:embed="rId4"/>
            <a:stretch>
              <a:fillRect/>
            </a:stretch>
          </p:blipFill>
          <p:spPr>
            <a:xfrm>
              <a:off x="8404050" y="2921395"/>
              <a:ext cx="3787950" cy="3936605"/>
            </a:xfrm>
            <a:prstGeom prst="rect">
              <a:avLst/>
            </a:prstGeom>
          </p:spPr>
        </p:pic>
        <p:sp>
          <p:nvSpPr>
            <p:cNvPr id="27" name="Dowolny kształt: kształt 26">
              <a:extLst>
                <a:ext uri="{FF2B5EF4-FFF2-40B4-BE49-F238E27FC236}">
                  <a16:creationId xmlns:a16="http://schemas.microsoft.com/office/drawing/2014/main" id="{C424337A-0933-D189-0D38-52C2A491CAA2}"/>
                </a:ext>
              </a:extLst>
            </p:cNvPr>
            <p:cNvSpPr/>
            <p:nvPr/>
          </p:nvSpPr>
          <p:spPr>
            <a:xfrm>
              <a:off x="11513574" y="3077497"/>
              <a:ext cx="668594" cy="1681316"/>
            </a:xfrm>
            <a:custGeom>
              <a:avLst/>
              <a:gdLst>
                <a:gd name="connsiteX0" fmla="*/ 0 w 668594"/>
                <a:gd name="connsiteY0" fmla="*/ 1288026 h 1681316"/>
                <a:gd name="connsiteX1" fmla="*/ 58994 w 668594"/>
                <a:gd name="connsiteY1" fmla="*/ 344129 h 1681316"/>
                <a:gd name="connsiteX2" fmla="*/ 668594 w 668594"/>
                <a:gd name="connsiteY2" fmla="*/ 0 h 1681316"/>
                <a:gd name="connsiteX3" fmla="*/ 668594 w 668594"/>
                <a:gd name="connsiteY3" fmla="*/ 1681316 h 1681316"/>
                <a:gd name="connsiteX4" fmla="*/ 294968 w 668594"/>
                <a:gd name="connsiteY4" fmla="*/ 1524000 h 1681316"/>
                <a:gd name="connsiteX5" fmla="*/ 147484 w 668594"/>
                <a:gd name="connsiteY5" fmla="*/ 1356851 h 1681316"/>
                <a:gd name="connsiteX6" fmla="*/ 0 w 668594"/>
                <a:gd name="connsiteY6" fmla="*/ 1288026 h 168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94" h="1681316">
                  <a:moveTo>
                    <a:pt x="0" y="1288026"/>
                  </a:moveTo>
                  <a:lnTo>
                    <a:pt x="58994" y="344129"/>
                  </a:lnTo>
                  <a:lnTo>
                    <a:pt x="668594" y="0"/>
                  </a:lnTo>
                  <a:lnTo>
                    <a:pt x="668594" y="1681316"/>
                  </a:lnTo>
                  <a:lnTo>
                    <a:pt x="294968" y="1524000"/>
                  </a:lnTo>
                  <a:lnTo>
                    <a:pt x="147484" y="1356851"/>
                  </a:lnTo>
                  <a:lnTo>
                    <a:pt x="0" y="1288026"/>
                  </a:lnTo>
                  <a:close/>
                </a:path>
              </a:pathLst>
            </a:custGeom>
            <a:solidFill>
              <a:schemeClr val="bg2">
                <a:lumMod val="50000"/>
                <a:alpha val="7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8" name="Łącznik prosty ze strzałką 27">
              <a:extLst>
                <a:ext uri="{FF2B5EF4-FFF2-40B4-BE49-F238E27FC236}">
                  <a16:creationId xmlns:a16="http://schemas.microsoft.com/office/drawing/2014/main" id="{7ED77C8A-F34D-9BEE-AD8B-08C283FBD237}"/>
                </a:ext>
              </a:extLst>
            </p:cNvPr>
            <p:cNvCxnSpPr>
              <a:cxnSpLocks/>
            </p:cNvCxnSpPr>
            <p:nvPr/>
          </p:nvCxnSpPr>
          <p:spPr>
            <a:xfrm flipH="1" flipV="1">
              <a:off x="11513574" y="3293974"/>
              <a:ext cx="4916" cy="52376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2433453B-C542-F188-5BC6-49054A6B364F}"/>
                </a:ext>
              </a:extLst>
            </p:cNvPr>
            <p:cNvCxnSpPr>
              <a:cxnSpLocks/>
            </p:cNvCxnSpPr>
            <p:nvPr/>
          </p:nvCxnSpPr>
          <p:spPr>
            <a:xfrm>
              <a:off x="11513574" y="5909992"/>
              <a:ext cx="108155" cy="57027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36C73D18-EF85-11AA-5086-B40D5CEB24C6}"/>
                </a:ext>
              </a:extLst>
            </p:cNvPr>
            <p:cNvSpPr txBox="1"/>
            <p:nvPr/>
          </p:nvSpPr>
          <p:spPr>
            <a:xfrm>
              <a:off x="10507465" y="2887274"/>
              <a:ext cx="1371139" cy="445139"/>
            </a:xfrm>
            <a:prstGeom prst="rect">
              <a:avLst/>
            </a:prstGeom>
            <a:noFill/>
          </p:spPr>
          <p:txBody>
            <a:bodyPr wrap="square" rtlCol="0">
              <a:spAutoFit/>
            </a:bodyPr>
            <a:lstStyle/>
            <a:p>
              <a:pPr algn="ctr"/>
              <a:r>
                <a:rPr lang="pl-PL" sz="2000" b="1" dirty="0">
                  <a:solidFill>
                    <a:schemeClr val="tx1">
                      <a:lumMod val="95000"/>
                      <a:lumOff val="5000"/>
                    </a:schemeClr>
                  </a:solidFill>
                </a:rPr>
                <a:t>Linowiec</a:t>
              </a:r>
            </a:p>
          </p:txBody>
        </p:sp>
        <p:sp>
          <p:nvSpPr>
            <p:cNvPr id="31" name="pole tekstowe 30">
              <a:extLst>
                <a:ext uri="{FF2B5EF4-FFF2-40B4-BE49-F238E27FC236}">
                  <a16:creationId xmlns:a16="http://schemas.microsoft.com/office/drawing/2014/main" id="{486D5CCB-5B72-83F3-3DFE-37750C09407C}"/>
                </a:ext>
              </a:extLst>
            </p:cNvPr>
            <p:cNvSpPr txBox="1"/>
            <p:nvPr/>
          </p:nvSpPr>
          <p:spPr>
            <a:xfrm>
              <a:off x="10139775" y="6480263"/>
              <a:ext cx="2154501" cy="445139"/>
            </a:xfrm>
            <a:prstGeom prst="rect">
              <a:avLst/>
            </a:prstGeom>
            <a:noFill/>
          </p:spPr>
          <p:txBody>
            <a:bodyPr wrap="square" rtlCol="0">
              <a:spAutoFit/>
            </a:bodyPr>
            <a:lstStyle/>
            <a:p>
              <a:pPr algn="ctr"/>
              <a:r>
                <a:rPr lang="pl-PL" sz="2000" b="1" dirty="0">
                  <a:solidFill>
                    <a:schemeClr val="tx1">
                      <a:lumMod val="95000"/>
                      <a:lumOff val="5000"/>
                    </a:schemeClr>
                  </a:solidFill>
                </a:rPr>
                <a:t>Starogard Gd.</a:t>
              </a:r>
            </a:p>
          </p:txBody>
        </p:sp>
        <p:sp>
          <p:nvSpPr>
            <p:cNvPr id="32" name="Dowolny kształt: kształt 31">
              <a:extLst>
                <a:ext uri="{FF2B5EF4-FFF2-40B4-BE49-F238E27FC236}">
                  <a16:creationId xmlns:a16="http://schemas.microsoft.com/office/drawing/2014/main" id="{80CEBDB5-99D5-9BFB-2721-8D030180C744}"/>
                </a:ext>
              </a:extLst>
            </p:cNvPr>
            <p:cNvSpPr/>
            <p:nvPr/>
          </p:nvSpPr>
          <p:spPr>
            <a:xfrm>
              <a:off x="10677832" y="4060723"/>
              <a:ext cx="865239" cy="2448232"/>
            </a:xfrm>
            <a:custGeom>
              <a:avLst/>
              <a:gdLst>
                <a:gd name="connsiteX0" fmla="*/ 285136 w 865239"/>
                <a:gd name="connsiteY0" fmla="*/ 0 h 2448232"/>
                <a:gd name="connsiteX1" fmla="*/ 786581 w 865239"/>
                <a:gd name="connsiteY1" fmla="*/ 334296 h 2448232"/>
                <a:gd name="connsiteX2" fmla="*/ 796413 w 865239"/>
                <a:gd name="connsiteY2" fmla="*/ 1818967 h 2448232"/>
                <a:gd name="connsiteX3" fmla="*/ 865239 w 865239"/>
                <a:gd name="connsiteY3" fmla="*/ 2310580 h 2448232"/>
                <a:gd name="connsiteX4" fmla="*/ 137652 w 865239"/>
                <a:gd name="connsiteY4" fmla="*/ 2448232 h 2448232"/>
                <a:gd name="connsiteX5" fmla="*/ 127820 w 865239"/>
                <a:gd name="connsiteY5" fmla="*/ 2182761 h 2448232"/>
                <a:gd name="connsiteX6" fmla="*/ 0 w 865239"/>
                <a:gd name="connsiteY6" fmla="*/ 1877961 h 2448232"/>
                <a:gd name="connsiteX7" fmla="*/ 285136 w 865239"/>
                <a:gd name="connsiteY7" fmla="*/ 0 h 24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239" h="2448232">
                  <a:moveTo>
                    <a:pt x="285136" y="0"/>
                  </a:moveTo>
                  <a:lnTo>
                    <a:pt x="786581" y="334296"/>
                  </a:lnTo>
                  <a:cubicBezTo>
                    <a:pt x="789858" y="829186"/>
                    <a:pt x="793136" y="1324077"/>
                    <a:pt x="796413" y="1818967"/>
                  </a:cubicBezTo>
                  <a:lnTo>
                    <a:pt x="865239" y="2310580"/>
                  </a:lnTo>
                  <a:lnTo>
                    <a:pt x="137652" y="2448232"/>
                  </a:lnTo>
                  <a:lnTo>
                    <a:pt x="127820" y="2182761"/>
                  </a:lnTo>
                  <a:lnTo>
                    <a:pt x="0" y="1877961"/>
                  </a:lnTo>
                  <a:lnTo>
                    <a:pt x="285136" y="0"/>
                  </a:lnTo>
                  <a:close/>
                </a:path>
              </a:pathLst>
            </a:cu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Dowolny kształt: kształt 32">
              <a:extLst>
                <a:ext uri="{FF2B5EF4-FFF2-40B4-BE49-F238E27FC236}">
                  <a16:creationId xmlns:a16="http://schemas.microsoft.com/office/drawing/2014/main" id="{6461CE91-09DE-05EE-3CCD-B1338A8B526E}"/>
                </a:ext>
              </a:extLst>
            </p:cNvPr>
            <p:cNvSpPr/>
            <p:nvPr/>
          </p:nvSpPr>
          <p:spPr>
            <a:xfrm>
              <a:off x="8908026" y="3087329"/>
              <a:ext cx="816077" cy="1966452"/>
            </a:xfrm>
            <a:custGeom>
              <a:avLst/>
              <a:gdLst>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0 w 816077"/>
                <a:gd name="connsiteY7" fmla="*/ 806245 h 1966452"/>
                <a:gd name="connsiteX8" fmla="*/ 314632 w 816077"/>
                <a:gd name="connsiteY8"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68826 w 816077"/>
                <a:gd name="connsiteY7" fmla="*/ 1052052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98322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403754 w 816077"/>
                <a:gd name="connsiteY1" fmla="*/ 83710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85135 w 816077"/>
                <a:gd name="connsiteY6" fmla="*/ 1406013 h 1966452"/>
                <a:gd name="connsiteX7" fmla="*/ 147484 w 816077"/>
                <a:gd name="connsiteY7" fmla="*/ 1455174 h 1966452"/>
                <a:gd name="connsiteX8" fmla="*/ 98322 w 816077"/>
                <a:gd name="connsiteY8" fmla="*/ 1042219 h 1966452"/>
                <a:gd name="connsiteX9" fmla="*/ 0 w 816077"/>
                <a:gd name="connsiteY9" fmla="*/ 806245 h 1966452"/>
                <a:gd name="connsiteX10" fmla="*/ 314632 w 816077"/>
                <a:gd name="connsiteY10" fmla="*/ 0 h 1966452"/>
                <a:gd name="connsiteX0" fmla="*/ 314632 w 816077"/>
                <a:gd name="connsiteY0" fmla="*/ 0 h 1966452"/>
                <a:gd name="connsiteX1" fmla="*/ 395365 w 816077"/>
                <a:gd name="connsiteY1" fmla="*/ 117265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85135 w 816077"/>
                <a:gd name="connsiteY6" fmla="*/ 1406013 h 1966452"/>
                <a:gd name="connsiteX7" fmla="*/ 147484 w 816077"/>
                <a:gd name="connsiteY7" fmla="*/ 1455174 h 1966452"/>
                <a:gd name="connsiteX8" fmla="*/ 98322 w 816077"/>
                <a:gd name="connsiteY8" fmla="*/ 1042219 h 1966452"/>
                <a:gd name="connsiteX9" fmla="*/ 0 w 816077"/>
                <a:gd name="connsiteY9" fmla="*/ 806245 h 1966452"/>
                <a:gd name="connsiteX10" fmla="*/ 314632 w 816077"/>
                <a:gd name="connsiteY10" fmla="*/ 0 h 1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077" h="1966452">
                  <a:moveTo>
                    <a:pt x="314632" y="0"/>
                  </a:moveTo>
                  <a:lnTo>
                    <a:pt x="395365" y="117265"/>
                  </a:lnTo>
                  <a:lnTo>
                    <a:pt x="540774" y="196645"/>
                  </a:lnTo>
                  <a:lnTo>
                    <a:pt x="816077" y="1848465"/>
                  </a:lnTo>
                  <a:lnTo>
                    <a:pt x="619432" y="1966452"/>
                  </a:lnTo>
                  <a:lnTo>
                    <a:pt x="442451" y="1691148"/>
                  </a:lnTo>
                  <a:lnTo>
                    <a:pt x="285135" y="1406013"/>
                  </a:lnTo>
                  <a:lnTo>
                    <a:pt x="147484" y="1455174"/>
                  </a:lnTo>
                  <a:lnTo>
                    <a:pt x="98322" y="1042219"/>
                  </a:lnTo>
                  <a:lnTo>
                    <a:pt x="0" y="806245"/>
                  </a:lnTo>
                  <a:lnTo>
                    <a:pt x="314632" y="0"/>
                  </a:ln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4" name="pole tekstowe 33">
            <a:extLst>
              <a:ext uri="{FF2B5EF4-FFF2-40B4-BE49-F238E27FC236}">
                <a16:creationId xmlns:a16="http://schemas.microsoft.com/office/drawing/2014/main" id="{9348E1CE-01E5-E1F1-52D0-F9A1B97396CD}"/>
              </a:ext>
            </a:extLst>
          </p:cNvPr>
          <p:cNvSpPr txBox="1"/>
          <p:nvPr/>
        </p:nvSpPr>
        <p:spPr>
          <a:xfrm>
            <a:off x="5610443" y="2800140"/>
            <a:ext cx="2846436"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Struktura własności</a:t>
            </a:r>
          </a:p>
        </p:txBody>
      </p:sp>
      <p:sp>
        <p:nvSpPr>
          <p:cNvPr id="35" name="pole tekstowe 34">
            <a:extLst>
              <a:ext uri="{FF2B5EF4-FFF2-40B4-BE49-F238E27FC236}">
                <a16:creationId xmlns:a16="http://schemas.microsoft.com/office/drawing/2014/main" id="{EF3C12CD-5DD2-7EE0-0EFD-BF069DA1BF7A}"/>
              </a:ext>
            </a:extLst>
          </p:cNvPr>
          <p:cNvSpPr txBox="1"/>
          <p:nvPr/>
        </p:nvSpPr>
        <p:spPr>
          <a:xfrm>
            <a:off x="8578860" y="2820231"/>
            <a:ext cx="3404770"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Lokalizacja</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611280"/>
            <a:ext cx="6430847" cy="261610"/>
          </a:xfrm>
          <a:prstGeom prst="rect">
            <a:avLst/>
          </a:prstGeom>
          <a:solidFill>
            <a:schemeClr val="bg1"/>
          </a:solidFill>
          <a:ln w="25400">
            <a:solidFill>
              <a:srgbClr val="FFC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uwzględniona częściowo</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 pozostawiono dostępność </a:t>
            </a:r>
            <a:r>
              <a:rPr lang="pl-PL" sz="1100" dirty="0">
                <a:effectLst/>
                <a:latin typeface="Arial" panose="020B0604020202020204" pitchFamily="34" charset="0"/>
                <a:ea typeface="Lucida Sans Unicode" panose="020B0602030504020204" pitchFamily="34" charset="0"/>
                <a:cs typeface="Arial" panose="020B0604020202020204" pitchFamily="34" charset="0"/>
              </a:rPr>
              <a:t>z ul. Uroczej tylko do działki 153/3.</a:t>
            </a:r>
          </a:p>
        </p:txBody>
      </p:sp>
      <p:sp>
        <p:nvSpPr>
          <p:cNvPr id="37" name="Dowolny kształt: kształt 36">
            <a:extLst>
              <a:ext uri="{FF2B5EF4-FFF2-40B4-BE49-F238E27FC236}">
                <a16:creationId xmlns:a16="http://schemas.microsoft.com/office/drawing/2014/main" id="{2168D796-B211-71AF-6E19-2AC7FF292ABB}"/>
              </a:ext>
            </a:extLst>
          </p:cNvPr>
          <p:cNvSpPr/>
          <p:nvPr/>
        </p:nvSpPr>
        <p:spPr>
          <a:xfrm>
            <a:off x="2475345" y="4488873"/>
            <a:ext cx="1773382" cy="711200"/>
          </a:xfrm>
          <a:custGeom>
            <a:avLst/>
            <a:gdLst>
              <a:gd name="connsiteX0" fmla="*/ 0 w 1773382"/>
              <a:gd name="connsiteY0" fmla="*/ 332509 h 711200"/>
              <a:gd name="connsiteX1" fmla="*/ 1690255 w 1773382"/>
              <a:gd name="connsiteY1" fmla="*/ 0 h 711200"/>
              <a:gd name="connsiteX2" fmla="*/ 1773382 w 1773382"/>
              <a:gd name="connsiteY2" fmla="*/ 434109 h 711200"/>
              <a:gd name="connsiteX3" fmla="*/ 221673 w 1773382"/>
              <a:gd name="connsiteY3" fmla="*/ 711200 h 711200"/>
              <a:gd name="connsiteX4" fmla="*/ 0 w 1773382"/>
              <a:gd name="connsiteY4" fmla="*/ 332509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382" h="711200">
                <a:moveTo>
                  <a:pt x="0" y="332509"/>
                </a:moveTo>
                <a:lnTo>
                  <a:pt x="1690255" y="0"/>
                </a:lnTo>
                <a:lnTo>
                  <a:pt x="1773382" y="434109"/>
                </a:lnTo>
                <a:lnTo>
                  <a:pt x="221673" y="711200"/>
                </a:lnTo>
                <a:lnTo>
                  <a:pt x="0" y="332509"/>
                </a:lnTo>
                <a:close/>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9805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2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261610"/>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Wniosek o określenie strefy mieszkalnej 3.1MNW w odległości maksymalnie 50 m od ul. Wesołej.</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638990"/>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pic>
        <p:nvPicPr>
          <p:cNvPr id="4" name="Obraz 3">
            <a:extLst>
              <a:ext uri="{FF2B5EF4-FFF2-40B4-BE49-F238E27FC236}">
                <a16:creationId xmlns:a16="http://schemas.microsoft.com/office/drawing/2014/main" id="{063D6AC3-C9AB-7686-F93F-3796EF0EF1AB}"/>
              </a:ext>
            </a:extLst>
          </p:cNvPr>
          <p:cNvPicPr>
            <a:picLocks noChangeAspect="1"/>
          </p:cNvPicPr>
          <p:nvPr/>
        </p:nvPicPr>
        <p:blipFill>
          <a:blip r:embed="rId2"/>
          <a:stretch>
            <a:fillRect/>
          </a:stretch>
        </p:blipFill>
        <p:spPr>
          <a:xfrm>
            <a:off x="217208" y="584774"/>
            <a:ext cx="3216656" cy="6127337"/>
          </a:xfrm>
          <a:prstGeom prst="rect">
            <a:avLst/>
          </a:prstGeom>
        </p:spPr>
      </p:pic>
      <p:cxnSp>
        <p:nvCxnSpPr>
          <p:cNvPr id="7" name="Łącznik prosty ze strzałką 6">
            <a:extLst>
              <a:ext uri="{FF2B5EF4-FFF2-40B4-BE49-F238E27FC236}">
                <a16:creationId xmlns:a16="http://schemas.microsoft.com/office/drawing/2014/main" id="{D1C762AE-77B0-BB8D-52BE-232440025299}"/>
              </a:ext>
            </a:extLst>
          </p:cNvPr>
          <p:cNvCxnSpPr>
            <a:cxnSpLocks/>
          </p:cNvCxnSpPr>
          <p:nvPr/>
        </p:nvCxnSpPr>
        <p:spPr>
          <a:xfrm flipH="1">
            <a:off x="1827484" y="1996386"/>
            <a:ext cx="2002334" cy="13398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pole tekstowe 7">
            <a:extLst>
              <a:ext uri="{FF2B5EF4-FFF2-40B4-BE49-F238E27FC236}">
                <a16:creationId xmlns:a16="http://schemas.microsoft.com/office/drawing/2014/main" id="{A412AA59-20CF-862B-4DD1-944D0A117620}"/>
              </a:ext>
            </a:extLst>
          </p:cNvPr>
          <p:cNvSpPr txBox="1"/>
          <p:nvPr/>
        </p:nvSpPr>
        <p:spPr>
          <a:xfrm>
            <a:off x="3433864" y="1630154"/>
            <a:ext cx="1459902" cy="430887"/>
          </a:xfrm>
          <a:prstGeom prst="rect">
            <a:avLst/>
          </a:prstGeom>
          <a:noFill/>
        </p:spPr>
        <p:txBody>
          <a:bodyPr wrap="square" rtlCol="0">
            <a:spAutoFit/>
          </a:bodyPr>
          <a:lstStyle/>
          <a:p>
            <a:pPr lvl="0" algn="r">
              <a:spcBef>
                <a:spcPts val="600"/>
              </a:spcBef>
              <a:spcAft>
                <a:spcPts val="0"/>
              </a:spcAft>
            </a:pPr>
            <a:r>
              <a:rPr lang="pl-PL" sz="1100" dirty="0">
                <a:solidFill>
                  <a:srgbClr val="000000"/>
                </a:solidFill>
                <a:latin typeface="Arial" panose="020B0604020202020204" pitchFamily="34" charset="0"/>
                <a:ea typeface="Lucida Sans Unicode" panose="020B0602030504020204" pitchFamily="34" charset="0"/>
                <a:cs typeface="Arial" panose="020B0604020202020204" pitchFamily="34" charset="0"/>
              </a:rPr>
              <a:t>Zasięg strefy 50 m od ul. Wesołej</a:t>
            </a:r>
            <a:endParaRPr lang="pl-PL" sz="1100" dirty="0">
              <a:effectLst/>
              <a:latin typeface="Arial" panose="020B0604020202020204" pitchFamily="34" charset="0"/>
              <a:ea typeface="Lucida Sans Unicode" panose="020B0602030504020204" pitchFamily="34" charset="0"/>
              <a:cs typeface="Times New Roman" panose="02020603050405020304" pitchFamily="18" charset="0"/>
            </a:endParaRPr>
          </a:p>
        </p:txBody>
      </p:sp>
      <p:pic>
        <p:nvPicPr>
          <p:cNvPr id="10" name="Obraz 9">
            <a:extLst>
              <a:ext uri="{FF2B5EF4-FFF2-40B4-BE49-F238E27FC236}">
                <a16:creationId xmlns:a16="http://schemas.microsoft.com/office/drawing/2014/main" id="{A2473E51-31FE-047B-9283-95D052648C8A}"/>
              </a:ext>
            </a:extLst>
          </p:cNvPr>
          <p:cNvPicPr>
            <a:picLocks noChangeAspect="1"/>
          </p:cNvPicPr>
          <p:nvPr/>
        </p:nvPicPr>
        <p:blipFill>
          <a:blip r:embed="rId3"/>
          <a:stretch>
            <a:fillRect/>
          </a:stretch>
        </p:blipFill>
        <p:spPr>
          <a:xfrm>
            <a:off x="8337755" y="3453611"/>
            <a:ext cx="3854245" cy="3248771"/>
          </a:xfrm>
          <a:prstGeom prst="rect">
            <a:avLst/>
          </a:prstGeom>
        </p:spPr>
      </p:pic>
      <p:sp>
        <p:nvSpPr>
          <p:cNvPr id="12" name="pole tekstowe 11">
            <a:extLst>
              <a:ext uri="{FF2B5EF4-FFF2-40B4-BE49-F238E27FC236}">
                <a16:creationId xmlns:a16="http://schemas.microsoft.com/office/drawing/2014/main" id="{333313E6-4D20-393E-305C-F92619ECC76F}"/>
              </a:ext>
            </a:extLst>
          </p:cNvPr>
          <p:cNvSpPr txBox="1"/>
          <p:nvPr/>
        </p:nvSpPr>
        <p:spPr>
          <a:xfrm>
            <a:off x="8337755" y="3192001"/>
            <a:ext cx="3854246"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err="1">
                <a:solidFill>
                  <a:srgbClr val="000000"/>
                </a:solidFill>
                <a:latin typeface="Arial" panose="020B0604020202020204" pitchFamily="34" charset="0"/>
                <a:ea typeface="Lucida Sans Unicode" panose="020B0602030504020204" pitchFamily="34" charset="0"/>
                <a:cs typeface="Arial" panose="020B0604020202020204" pitchFamily="34" charset="0"/>
              </a:rPr>
              <a:t>Wyrys</a:t>
            </a: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 ze studium</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grpSp>
        <p:nvGrpSpPr>
          <p:cNvPr id="40" name="Grupa 39">
            <a:extLst>
              <a:ext uri="{FF2B5EF4-FFF2-40B4-BE49-F238E27FC236}">
                <a16:creationId xmlns:a16="http://schemas.microsoft.com/office/drawing/2014/main" id="{CC7833C5-1355-FF1F-78D8-70F227EA7827}"/>
              </a:ext>
            </a:extLst>
          </p:cNvPr>
          <p:cNvGrpSpPr/>
          <p:nvPr/>
        </p:nvGrpSpPr>
        <p:grpSpPr>
          <a:xfrm>
            <a:off x="4502280" y="3164562"/>
            <a:ext cx="3320920" cy="3547549"/>
            <a:chOff x="4502280" y="4022549"/>
            <a:chExt cx="2517744" cy="2689562"/>
          </a:xfrm>
        </p:grpSpPr>
        <p:grpSp>
          <p:nvGrpSpPr>
            <p:cNvPr id="13" name="Grupa 12">
              <a:extLst>
                <a:ext uri="{FF2B5EF4-FFF2-40B4-BE49-F238E27FC236}">
                  <a16:creationId xmlns:a16="http://schemas.microsoft.com/office/drawing/2014/main" id="{50318AF3-D2F1-4498-098E-C52AFE918E8B}"/>
                </a:ext>
              </a:extLst>
            </p:cNvPr>
            <p:cNvGrpSpPr/>
            <p:nvPr/>
          </p:nvGrpSpPr>
          <p:grpSpPr>
            <a:xfrm>
              <a:off x="4502280" y="4209833"/>
              <a:ext cx="2517744" cy="2502278"/>
              <a:chOff x="6205057" y="1937856"/>
              <a:chExt cx="4773294" cy="4743973"/>
            </a:xfrm>
          </p:grpSpPr>
          <p:pic>
            <p:nvPicPr>
              <p:cNvPr id="16" name="Obraz 15">
                <a:extLst>
                  <a:ext uri="{FF2B5EF4-FFF2-40B4-BE49-F238E27FC236}">
                    <a16:creationId xmlns:a16="http://schemas.microsoft.com/office/drawing/2014/main" id="{4193E4DC-387D-E0EC-59C7-1697978045A2}"/>
                  </a:ext>
                </a:extLst>
              </p:cNvPr>
              <p:cNvPicPr>
                <a:picLocks noChangeAspect="1"/>
              </p:cNvPicPr>
              <p:nvPr/>
            </p:nvPicPr>
            <p:blipFill>
              <a:blip r:embed="rId4"/>
              <a:stretch>
                <a:fillRect/>
              </a:stretch>
            </p:blipFill>
            <p:spPr>
              <a:xfrm>
                <a:off x="6205057" y="1937856"/>
                <a:ext cx="4773294" cy="4743973"/>
              </a:xfrm>
              <a:prstGeom prst="rect">
                <a:avLst/>
              </a:prstGeom>
            </p:spPr>
          </p:pic>
          <p:sp>
            <p:nvSpPr>
              <p:cNvPr id="38" name="Dowolny kształt: kształt 37">
                <a:extLst>
                  <a:ext uri="{FF2B5EF4-FFF2-40B4-BE49-F238E27FC236}">
                    <a16:creationId xmlns:a16="http://schemas.microsoft.com/office/drawing/2014/main" id="{C3CAD135-9D48-7C73-35B2-4358249362E3}"/>
                  </a:ext>
                </a:extLst>
              </p:cNvPr>
              <p:cNvSpPr/>
              <p:nvPr/>
            </p:nvSpPr>
            <p:spPr>
              <a:xfrm>
                <a:off x="7566871" y="2267889"/>
                <a:ext cx="1753298" cy="4224817"/>
              </a:xfrm>
              <a:custGeom>
                <a:avLst/>
                <a:gdLst>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0 w 816077"/>
                  <a:gd name="connsiteY7" fmla="*/ 806245 h 1966452"/>
                  <a:gd name="connsiteX8" fmla="*/ 314632 w 816077"/>
                  <a:gd name="connsiteY8"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68826 w 816077"/>
                  <a:gd name="connsiteY7" fmla="*/ 1052052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98322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61707 w 816077"/>
                  <a:gd name="connsiteY5" fmla="*/ 1386490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53898 w 816077"/>
                  <a:gd name="connsiteY5" fmla="*/ 1386490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421705 w 816077"/>
                  <a:gd name="connsiteY1" fmla="*/ 92380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53898 w 816077"/>
                  <a:gd name="connsiteY6" fmla="*/ 1386490 h 1966452"/>
                  <a:gd name="connsiteX7" fmla="*/ 147484 w 816077"/>
                  <a:gd name="connsiteY7" fmla="*/ 1455174 h 1966452"/>
                  <a:gd name="connsiteX8" fmla="*/ 67085 w 816077"/>
                  <a:gd name="connsiteY8" fmla="*/ 1042219 h 1966452"/>
                  <a:gd name="connsiteX9" fmla="*/ 0 w 816077"/>
                  <a:gd name="connsiteY9" fmla="*/ 806245 h 1966452"/>
                  <a:gd name="connsiteX10" fmla="*/ 314632 w 816077"/>
                  <a:gd name="connsiteY10" fmla="*/ 0 h 1966452"/>
                  <a:gd name="connsiteX0" fmla="*/ 314632 w 816077"/>
                  <a:gd name="connsiteY0" fmla="*/ 0 h 1966452"/>
                  <a:gd name="connsiteX1" fmla="*/ 409991 w 816077"/>
                  <a:gd name="connsiteY1" fmla="*/ 111903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53898 w 816077"/>
                  <a:gd name="connsiteY6" fmla="*/ 1386490 h 1966452"/>
                  <a:gd name="connsiteX7" fmla="*/ 147484 w 816077"/>
                  <a:gd name="connsiteY7" fmla="*/ 1455174 h 1966452"/>
                  <a:gd name="connsiteX8" fmla="*/ 67085 w 816077"/>
                  <a:gd name="connsiteY8" fmla="*/ 1042219 h 1966452"/>
                  <a:gd name="connsiteX9" fmla="*/ 0 w 816077"/>
                  <a:gd name="connsiteY9" fmla="*/ 806245 h 1966452"/>
                  <a:gd name="connsiteX10" fmla="*/ 314632 w 816077"/>
                  <a:gd name="connsiteY10" fmla="*/ 0 h 1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077" h="1966452">
                    <a:moveTo>
                      <a:pt x="314632" y="0"/>
                    </a:moveTo>
                    <a:lnTo>
                      <a:pt x="409991" y="111903"/>
                    </a:lnTo>
                    <a:lnTo>
                      <a:pt x="540774" y="196645"/>
                    </a:lnTo>
                    <a:lnTo>
                      <a:pt x="816077" y="1848465"/>
                    </a:lnTo>
                    <a:lnTo>
                      <a:pt x="619432" y="1966452"/>
                    </a:lnTo>
                    <a:lnTo>
                      <a:pt x="442451" y="1691148"/>
                    </a:lnTo>
                    <a:lnTo>
                      <a:pt x="253898" y="1386490"/>
                    </a:lnTo>
                    <a:lnTo>
                      <a:pt x="147484" y="1455174"/>
                    </a:lnTo>
                    <a:lnTo>
                      <a:pt x="67085" y="1042219"/>
                    </a:lnTo>
                    <a:lnTo>
                      <a:pt x="0" y="806245"/>
                    </a:lnTo>
                    <a:lnTo>
                      <a:pt x="314632" y="0"/>
                    </a:ln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39" name="pole tekstowe 38">
              <a:extLst>
                <a:ext uri="{FF2B5EF4-FFF2-40B4-BE49-F238E27FC236}">
                  <a16:creationId xmlns:a16="http://schemas.microsoft.com/office/drawing/2014/main" id="{D378EF1E-71F4-ECDF-D978-687D493FE462}"/>
                </a:ext>
              </a:extLst>
            </p:cNvPr>
            <p:cNvSpPr txBox="1"/>
            <p:nvPr/>
          </p:nvSpPr>
          <p:spPr>
            <a:xfrm>
              <a:off x="4502280" y="4022549"/>
              <a:ext cx="2517744"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Obowiązujący plan</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grpSp>
    </p:spTree>
    <p:extLst>
      <p:ext uri="{BB962C8B-B14F-4D97-AF65-F5344CB8AC3E}">
        <p14:creationId xmlns:p14="http://schemas.microsoft.com/office/powerpoint/2010/main" val="4015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3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430887"/>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Ustalenie dla działek nr 153/15, 153/16 153/19, 48/4 położonych w granicach terenu 3.1MNW i 3.2MNW minimalnej powierzchni działki – 3000 m2.</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805238"/>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pic>
        <p:nvPicPr>
          <p:cNvPr id="5" name="Obraz 4">
            <a:extLst>
              <a:ext uri="{FF2B5EF4-FFF2-40B4-BE49-F238E27FC236}">
                <a16:creationId xmlns:a16="http://schemas.microsoft.com/office/drawing/2014/main" id="{D7FD67C4-5CA5-EE79-5150-E687872153CB}"/>
              </a:ext>
            </a:extLst>
          </p:cNvPr>
          <p:cNvPicPr>
            <a:picLocks noChangeAspect="1"/>
          </p:cNvPicPr>
          <p:nvPr/>
        </p:nvPicPr>
        <p:blipFill>
          <a:blip r:embed="rId2"/>
          <a:stretch>
            <a:fillRect/>
          </a:stretch>
        </p:blipFill>
        <p:spPr>
          <a:xfrm>
            <a:off x="151166" y="1082976"/>
            <a:ext cx="4947307" cy="5688597"/>
          </a:xfrm>
          <a:prstGeom prst="rect">
            <a:avLst/>
          </a:prstGeom>
        </p:spPr>
      </p:pic>
      <p:grpSp>
        <p:nvGrpSpPr>
          <p:cNvPr id="6" name="Grupa 5">
            <a:extLst>
              <a:ext uri="{FF2B5EF4-FFF2-40B4-BE49-F238E27FC236}">
                <a16:creationId xmlns:a16="http://schemas.microsoft.com/office/drawing/2014/main" id="{1616173D-1C86-3145-0337-F52E098F66A7}"/>
              </a:ext>
            </a:extLst>
          </p:cNvPr>
          <p:cNvGrpSpPr/>
          <p:nvPr/>
        </p:nvGrpSpPr>
        <p:grpSpPr>
          <a:xfrm>
            <a:off x="7823697" y="2323540"/>
            <a:ext cx="4217137" cy="4358969"/>
            <a:chOff x="6205057" y="1676246"/>
            <a:chExt cx="4842711" cy="5005583"/>
          </a:xfrm>
        </p:grpSpPr>
        <p:pic>
          <p:nvPicPr>
            <p:cNvPr id="9" name="Obraz 8">
              <a:extLst>
                <a:ext uri="{FF2B5EF4-FFF2-40B4-BE49-F238E27FC236}">
                  <a16:creationId xmlns:a16="http://schemas.microsoft.com/office/drawing/2014/main" id="{3603A28F-2891-B9E2-4AA8-BDF67D5D62D9}"/>
                </a:ext>
              </a:extLst>
            </p:cNvPr>
            <p:cNvPicPr>
              <a:picLocks noChangeAspect="1"/>
            </p:cNvPicPr>
            <p:nvPr/>
          </p:nvPicPr>
          <p:blipFill>
            <a:blip r:embed="rId3"/>
            <a:stretch>
              <a:fillRect/>
            </a:stretch>
          </p:blipFill>
          <p:spPr>
            <a:xfrm>
              <a:off x="6205057" y="1937856"/>
              <a:ext cx="4773294" cy="4743973"/>
            </a:xfrm>
            <a:prstGeom prst="rect">
              <a:avLst/>
            </a:prstGeom>
          </p:spPr>
        </p:pic>
        <p:sp>
          <p:nvSpPr>
            <p:cNvPr id="11" name="Dowolny kształt: kształt 10">
              <a:extLst>
                <a:ext uri="{FF2B5EF4-FFF2-40B4-BE49-F238E27FC236}">
                  <a16:creationId xmlns:a16="http://schemas.microsoft.com/office/drawing/2014/main" id="{CA75D5D9-A809-21AE-A692-EF555F94E591}"/>
                </a:ext>
              </a:extLst>
            </p:cNvPr>
            <p:cNvSpPr/>
            <p:nvPr/>
          </p:nvSpPr>
          <p:spPr>
            <a:xfrm>
              <a:off x="7566871" y="2267889"/>
              <a:ext cx="1753298" cy="4224817"/>
            </a:xfrm>
            <a:custGeom>
              <a:avLst/>
              <a:gdLst>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0 w 816077"/>
                <a:gd name="connsiteY7" fmla="*/ 806245 h 1966452"/>
                <a:gd name="connsiteX8" fmla="*/ 314632 w 816077"/>
                <a:gd name="connsiteY8"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68826 w 816077"/>
                <a:gd name="connsiteY7" fmla="*/ 1052052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98322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85135 w 816077"/>
                <a:gd name="connsiteY5" fmla="*/ 1406013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61707 w 816077"/>
                <a:gd name="connsiteY5" fmla="*/ 1386490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540774 w 816077"/>
                <a:gd name="connsiteY1" fmla="*/ 196645 h 1966452"/>
                <a:gd name="connsiteX2" fmla="*/ 816077 w 816077"/>
                <a:gd name="connsiteY2" fmla="*/ 1848465 h 1966452"/>
                <a:gd name="connsiteX3" fmla="*/ 619432 w 816077"/>
                <a:gd name="connsiteY3" fmla="*/ 1966452 h 1966452"/>
                <a:gd name="connsiteX4" fmla="*/ 442451 w 816077"/>
                <a:gd name="connsiteY4" fmla="*/ 1691148 h 1966452"/>
                <a:gd name="connsiteX5" fmla="*/ 253898 w 816077"/>
                <a:gd name="connsiteY5" fmla="*/ 1386490 h 1966452"/>
                <a:gd name="connsiteX6" fmla="*/ 147484 w 816077"/>
                <a:gd name="connsiteY6" fmla="*/ 1455174 h 1966452"/>
                <a:gd name="connsiteX7" fmla="*/ 67085 w 816077"/>
                <a:gd name="connsiteY7" fmla="*/ 1042219 h 1966452"/>
                <a:gd name="connsiteX8" fmla="*/ 0 w 816077"/>
                <a:gd name="connsiteY8" fmla="*/ 806245 h 1966452"/>
                <a:gd name="connsiteX9" fmla="*/ 314632 w 816077"/>
                <a:gd name="connsiteY9" fmla="*/ 0 h 1966452"/>
                <a:gd name="connsiteX0" fmla="*/ 314632 w 816077"/>
                <a:gd name="connsiteY0" fmla="*/ 0 h 1966452"/>
                <a:gd name="connsiteX1" fmla="*/ 421705 w 816077"/>
                <a:gd name="connsiteY1" fmla="*/ 92380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53898 w 816077"/>
                <a:gd name="connsiteY6" fmla="*/ 1386490 h 1966452"/>
                <a:gd name="connsiteX7" fmla="*/ 147484 w 816077"/>
                <a:gd name="connsiteY7" fmla="*/ 1455174 h 1966452"/>
                <a:gd name="connsiteX8" fmla="*/ 67085 w 816077"/>
                <a:gd name="connsiteY8" fmla="*/ 1042219 h 1966452"/>
                <a:gd name="connsiteX9" fmla="*/ 0 w 816077"/>
                <a:gd name="connsiteY9" fmla="*/ 806245 h 1966452"/>
                <a:gd name="connsiteX10" fmla="*/ 314632 w 816077"/>
                <a:gd name="connsiteY10" fmla="*/ 0 h 1966452"/>
                <a:gd name="connsiteX0" fmla="*/ 314632 w 816077"/>
                <a:gd name="connsiteY0" fmla="*/ 0 h 1966452"/>
                <a:gd name="connsiteX1" fmla="*/ 409991 w 816077"/>
                <a:gd name="connsiteY1" fmla="*/ 111903 h 1966452"/>
                <a:gd name="connsiteX2" fmla="*/ 540774 w 816077"/>
                <a:gd name="connsiteY2" fmla="*/ 196645 h 1966452"/>
                <a:gd name="connsiteX3" fmla="*/ 816077 w 816077"/>
                <a:gd name="connsiteY3" fmla="*/ 1848465 h 1966452"/>
                <a:gd name="connsiteX4" fmla="*/ 619432 w 816077"/>
                <a:gd name="connsiteY4" fmla="*/ 1966452 h 1966452"/>
                <a:gd name="connsiteX5" fmla="*/ 442451 w 816077"/>
                <a:gd name="connsiteY5" fmla="*/ 1691148 h 1966452"/>
                <a:gd name="connsiteX6" fmla="*/ 253898 w 816077"/>
                <a:gd name="connsiteY6" fmla="*/ 1386490 h 1966452"/>
                <a:gd name="connsiteX7" fmla="*/ 147484 w 816077"/>
                <a:gd name="connsiteY7" fmla="*/ 1455174 h 1966452"/>
                <a:gd name="connsiteX8" fmla="*/ 67085 w 816077"/>
                <a:gd name="connsiteY8" fmla="*/ 1042219 h 1966452"/>
                <a:gd name="connsiteX9" fmla="*/ 0 w 816077"/>
                <a:gd name="connsiteY9" fmla="*/ 806245 h 1966452"/>
                <a:gd name="connsiteX10" fmla="*/ 314632 w 816077"/>
                <a:gd name="connsiteY10" fmla="*/ 0 h 1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077" h="1966452">
                  <a:moveTo>
                    <a:pt x="314632" y="0"/>
                  </a:moveTo>
                  <a:lnTo>
                    <a:pt x="409991" y="111903"/>
                  </a:lnTo>
                  <a:lnTo>
                    <a:pt x="540774" y="196645"/>
                  </a:lnTo>
                  <a:lnTo>
                    <a:pt x="816077" y="1848465"/>
                  </a:lnTo>
                  <a:lnTo>
                    <a:pt x="619432" y="1966452"/>
                  </a:lnTo>
                  <a:lnTo>
                    <a:pt x="442451" y="1691148"/>
                  </a:lnTo>
                  <a:lnTo>
                    <a:pt x="253898" y="1386490"/>
                  </a:lnTo>
                  <a:lnTo>
                    <a:pt x="147484" y="1455174"/>
                  </a:lnTo>
                  <a:lnTo>
                    <a:pt x="67085" y="1042219"/>
                  </a:lnTo>
                  <a:lnTo>
                    <a:pt x="0" y="806245"/>
                  </a:lnTo>
                  <a:lnTo>
                    <a:pt x="314632" y="0"/>
                  </a:lnTo>
                  <a:close/>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pole tekstowe 14">
              <a:extLst>
                <a:ext uri="{FF2B5EF4-FFF2-40B4-BE49-F238E27FC236}">
                  <a16:creationId xmlns:a16="http://schemas.microsoft.com/office/drawing/2014/main" id="{C56C8D34-B5D2-D516-CF37-B4842E039AF1}"/>
                </a:ext>
              </a:extLst>
            </p:cNvPr>
            <p:cNvSpPr txBox="1"/>
            <p:nvPr/>
          </p:nvSpPr>
          <p:spPr>
            <a:xfrm rot="1954414">
              <a:off x="8632836" y="2377949"/>
              <a:ext cx="1343699" cy="300417"/>
            </a:xfrm>
            <a:prstGeom prst="rect">
              <a:avLst/>
            </a:prstGeom>
            <a:noFill/>
          </p:spPr>
          <p:txBody>
            <a:bodyPr wrap="square" rtlCol="0">
              <a:spAutoFit/>
            </a:bodyPr>
            <a:lstStyle/>
            <a:p>
              <a:pPr lvl="0" algn="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o</a:t>
              </a: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k. 1000 m2</a:t>
              </a:r>
            </a:p>
          </p:txBody>
        </p:sp>
        <p:sp>
          <p:nvSpPr>
            <p:cNvPr id="17" name="pole tekstowe 16">
              <a:extLst>
                <a:ext uri="{FF2B5EF4-FFF2-40B4-BE49-F238E27FC236}">
                  <a16:creationId xmlns:a16="http://schemas.microsoft.com/office/drawing/2014/main" id="{E0358DD1-7A3B-39DB-A5D9-BA342C15EC7C}"/>
                </a:ext>
              </a:extLst>
            </p:cNvPr>
            <p:cNvSpPr txBox="1"/>
            <p:nvPr/>
          </p:nvSpPr>
          <p:spPr>
            <a:xfrm rot="21076405">
              <a:off x="9294470" y="5337976"/>
              <a:ext cx="1753298" cy="261610"/>
            </a:xfrm>
            <a:prstGeom prst="rect">
              <a:avLst/>
            </a:prstGeom>
            <a:noFill/>
          </p:spPr>
          <p:txBody>
            <a:bodyPr wrap="square" rtlCol="0">
              <a:spAutoFit/>
            </a:bodyPr>
            <a:lstStyle/>
            <a:p>
              <a:pPr lvl="0" algn="ctr">
                <a:spcBef>
                  <a:spcPts val="600"/>
                </a:spcBef>
                <a:spcAft>
                  <a:spcPts val="0"/>
                </a:spcAft>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ok. 1000 m2 – 1400 m2</a:t>
              </a:r>
            </a:p>
          </p:txBody>
        </p:sp>
        <p:sp>
          <p:nvSpPr>
            <p:cNvPr id="19" name="pole tekstowe 18">
              <a:extLst>
                <a:ext uri="{FF2B5EF4-FFF2-40B4-BE49-F238E27FC236}">
                  <a16:creationId xmlns:a16="http://schemas.microsoft.com/office/drawing/2014/main" id="{983D3311-8A85-0DD4-0CC5-769254586DBB}"/>
                </a:ext>
              </a:extLst>
            </p:cNvPr>
            <p:cNvSpPr txBox="1"/>
            <p:nvPr/>
          </p:nvSpPr>
          <p:spPr>
            <a:xfrm rot="3635627">
              <a:off x="8251780" y="5769250"/>
              <a:ext cx="1100169" cy="261610"/>
            </a:xfrm>
            <a:prstGeom prst="rect">
              <a:avLst/>
            </a:prstGeom>
            <a:noFill/>
          </p:spPr>
          <p:txBody>
            <a:bodyPr wrap="square" rtlCol="0">
              <a:spAutoFit/>
            </a:bodyPr>
            <a:lstStyle/>
            <a:p>
              <a:pPr lvl="0" algn="r">
                <a:spcBef>
                  <a:spcPts val="600"/>
                </a:spcBef>
                <a:spcAft>
                  <a:spcPts val="0"/>
                </a:spcAft>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min. 1000 m2 </a:t>
              </a:r>
              <a:endParaRPr lang="pl-PL" sz="1100" b="1" dirty="0">
                <a:effectLst/>
                <a:latin typeface="Arial" panose="020B0604020202020204" pitchFamily="34" charset="0"/>
                <a:ea typeface="Lucida Sans Unicode" panose="020B0602030504020204" pitchFamily="34" charset="0"/>
                <a:cs typeface="Times New Roman" panose="02020603050405020304" pitchFamily="18" charset="0"/>
              </a:endParaRPr>
            </a:p>
          </p:txBody>
        </p:sp>
        <p:sp>
          <p:nvSpPr>
            <p:cNvPr id="20" name="pole tekstowe 19">
              <a:extLst>
                <a:ext uri="{FF2B5EF4-FFF2-40B4-BE49-F238E27FC236}">
                  <a16:creationId xmlns:a16="http://schemas.microsoft.com/office/drawing/2014/main" id="{0DEE8893-0252-B681-F546-31BE0F64020F}"/>
                </a:ext>
              </a:extLst>
            </p:cNvPr>
            <p:cNvSpPr txBox="1"/>
            <p:nvPr/>
          </p:nvSpPr>
          <p:spPr>
            <a:xfrm rot="1194809">
              <a:off x="6420587" y="4781645"/>
              <a:ext cx="1199368" cy="276999"/>
            </a:xfrm>
            <a:prstGeom prst="rect">
              <a:avLst/>
            </a:prstGeom>
            <a:noFill/>
          </p:spPr>
          <p:txBody>
            <a:bodyPr wrap="square" rtlCol="0">
              <a:spAutoFit/>
            </a:bodyPr>
            <a:lstStyle/>
            <a:p>
              <a:pPr lvl="0" algn="r">
                <a:spcBef>
                  <a:spcPts val="600"/>
                </a:spcBef>
                <a:spcAft>
                  <a:spcPts val="0"/>
                </a:spcAft>
              </a:pPr>
              <a:r>
                <a:rPr lang="pl-PL" sz="12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min. 1000 m2 </a:t>
              </a:r>
              <a:endParaRPr lang="pl-PL" sz="1200" b="1" dirty="0">
                <a:effectLst/>
                <a:latin typeface="Arial" panose="020B0604020202020204" pitchFamily="34" charset="0"/>
                <a:ea typeface="Lucida Sans Unicode" panose="020B0602030504020204" pitchFamily="34" charset="0"/>
                <a:cs typeface="Times New Roman" panose="02020603050405020304" pitchFamily="18" charset="0"/>
              </a:endParaRPr>
            </a:p>
          </p:txBody>
        </p:sp>
        <p:sp>
          <p:nvSpPr>
            <p:cNvPr id="21" name="pole tekstowe 20">
              <a:extLst>
                <a:ext uri="{FF2B5EF4-FFF2-40B4-BE49-F238E27FC236}">
                  <a16:creationId xmlns:a16="http://schemas.microsoft.com/office/drawing/2014/main" id="{3F170929-C213-2E9B-50D4-2249B265E13D}"/>
                </a:ext>
              </a:extLst>
            </p:cNvPr>
            <p:cNvSpPr txBox="1"/>
            <p:nvPr/>
          </p:nvSpPr>
          <p:spPr>
            <a:xfrm>
              <a:off x="6205057" y="1676246"/>
              <a:ext cx="4772222"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Powierzchnie działek w sąsiedztwie</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grpSp>
    </p:spTree>
    <p:extLst>
      <p:ext uri="{BB962C8B-B14F-4D97-AF65-F5344CB8AC3E}">
        <p14:creationId xmlns:p14="http://schemas.microsoft.com/office/powerpoint/2010/main" val="115837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4 i 8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18" name="Dowolny kształt: kształt 17">
            <a:extLst>
              <a:ext uri="{FF2B5EF4-FFF2-40B4-BE49-F238E27FC236}">
                <a16:creationId xmlns:a16="http://schemas.microsoft.com/office/drawing/2014/main" id="{2EC97D83-8FD4-B3AE-B350-715B7F046069}"/>
              </a:ext>
            </a:extLst>
          </p:cNvPr>
          <p:cNvSpPr/>
          <p:nvPr/>
        </p:nvSpPr>
        <p:spPr>
          <a:xfrm>
            <a:off x="424273" y="1546698"/>
            <a:ext cx="3009591" cy="4221804"/>
          </a:xfrm>
          <a:custGeom>
            <a:avLst/>
            <a:gdLst>
              <a:gd name="connsiteX0" fmla="*/ 3744 w 3009591"/>
              <a:gd name="connsiteY0" fmla="*/ 0 h 4221804"/>
              <a:gd name="connsiteX1" fmla="*/ 3009591 w 3009591"/>
              <a:gd name="connsiteY1" fmla="*/ 0 h 4221804"/>
              <a:gd name="connsiteX2" fmla="*/ 3009591 w 3009591"/>
              <a:gd name="connsiteY2" fmla="*/ 0 h 4221804"/>
              <a:gd name="connsiteX3" fmla="*/ 655497 w 3009591"/>
              <a:gd name="connsiteY3" fmla="*/ 1906621 h 4221804"/>
              <a:gd name="connsiteX4" fmla="*/ 1365616 w 3009591"/>
              <a:gd name="connsiteY4" fmla="*/ 4007796 h 4221804"/>
              <a:gd name="connsiteX5" fmla="*/ 1433710 w 3009591"/>
              <a:gd name="connsiteY5" fmla="*/ 4027251 h 4221804"/>
              <a:gd name="connsiteX6" fmla="*/ 1492076 w 3009591"/>
              <a:gd name="connsiteY6" fmla="*/ 4221804 h 4221804"/>
              <a:gd name="connsiteX7" fmla="*/ 3744 w 3009591"/>
              <a:gd name="connsiteY7" fmla="*/ 4212076 h 4221804"/>
              <a:gd name="connsiteX8" fmla="*/ 3744 w 3009591"/>
              <a:gd name="connsiteY8" fmla="*/ 0 h 42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591" h="4221804">
                <a:moveTo>
                  <a:pt x="3744" y="0"/>
                </a:moveTo>
                <a:lnTo>
                  <a:pt x="3009591" y="0"/>
                </a:lnTo>
                <a:lnTo>
                  <a:pt x="3009591" y="0"/>
                </a:lnTo>
                <a:lnTo>
                  <a:pt x="655497" y="1906621"/>
                </a:lnTo>
                <a:lnTo>
                  <a:pt x="1365616" y="4007796"/>
                </a:lnTo>
                <a:lnTo>
                  <a:pt x="1433710" y="4027251"/>
                </a:lnTo>
                <a:lnTo>
                  <a:pt x="1492076" y="4221804"/>
                </a:lnTo>
                <a:lnTo>
                  <a:pt x="3744" y="4212076"/>
                </a:lnTo>
                <a:cubicBezTo>
                  <a:pt x="501" y="2817778"/>
                  <a:pt x="-2741" y="1423481"/>
                  <a:pt x="374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37623"/>
            <a:ext cx="6430848" cy="1092607"/>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wprowadzenie zakazu zabudowy oraz prowadzenia instalacji od orientacyjnego przebiegu urządzeń melioracji wodnych w odległości minimum 20 m</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a:t>
            </a:r>
          </a:p>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wprowadzenie zakazu zabudowy oraz prowadzenia instalacji podziemnych w strefie 25 m od wskazanej na mapie trasy urządzeń wodnych oraz innych istniejących w terenie. </a:t>
            </a:r>
            <a:endPar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a:p>
            <a:pPr lvl="0" algn="just">
              <a:spcBef>
                <a:spcPts val="600"/>
              </a:spcBef>
              <a:spcAft>
                <a:spcPts val="0"/>
              </a:spcAft>
            </a:pP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1304001"/>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Uwagi nieuwzględnione</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pic>
        <p:nvPicPr>
          <p:cNvPr id="4" name="Obraz 3">
            <a:extLst>
              <a:ext uri="{FF2B5EF4-FFF2-40B4-BE49-F238E27FC236}">
                <a16:creationId xmlns:a16="http://schemas.microsoft.com/office/drawing/2014/main" id="{614766CD-F29B-3455-377F-C30060968E35}"/>
              </a:ext>
            </a:extLst>
          </p:cNvPr>
          <p:cNvPicPr>
            <a:picLocks noChangeAspect="1"/>
          </p:cNvPicPr>
          <p:nvPr/>
        </p:nvPicPr>
        <p:blipFill>
          <a:blip r:embed="rId2"/>
          <a:stretch>
            <a:fillRect/>
          </a:stretch>
        </p:blipFill>
        <p:spPr>
          <a:xfrm>
            <a:off x="532227" y="842182"/>
            <a:ext cx="4935700" cy="5715022"/>
          </a:xfrm>
          <a:prstGeom prst="rect">
            <a:avLst/>
          </a:prstGeom>
        </p:spPr>
      </p:pic>
      <p:sp>
        <p:nvSpPr>
          <p:cNvPr id="7" name="pole tekstowe 6">
            <a:extLst>
              <a:ext uri="{FF2B5EF4-FFF2-40B4-BE49-F238E27FC236}">
                <a16:creationId xmlns:a16="http://schemas.microsoft.com/office/drawing/2014/main" id="{513BED8D-8AFD-9A11-77A3-515EA73B6970}"/>
              </a:ext>
            </a:extLst>
          </p:cNvPr>
          <p:cNvSpPr txBox="1"/>
          <p:nvPr/>
        </p:nvSpPr>
        <p:spPr>
          <a:xfrm>
            <a:off x="424273" y="757996"/>
            <a:ext cx="3538127" cy="307777"/>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4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Strefa 20 m od melioracji</a:t>
            </a:r>
            <a:endParaRPr lang="pl-PL" sz="14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A8B73B0C-3A30-E9F0-71D0-FF91F0E3C48B}"/>
              </a:ext>
            </a:extLst>
          </p:cNvPr>
          <p:cNvSpPr txBox="1"/>
          <p:nvPr/>
        </p:nvSpPr>
        <p:spPr>
          <a:xfrm>
            <a:off x="5743575" y="2541226"/>
            <a:ext cx="6440083"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5 </a:t>
            </a:r>
            <a:endParaRPr lang="pl-PL" sz="1600" b="1" dirty="0"/>
          </a:p>
        </p:txBody>
      </p:sp>
      <p:sp>
        <p:nvSpPr>
          <p:cNvPr id="10" name="pole tekstowe 9">
            <a:extLst>
              <a:ext uri="{FF2B5EF4-FFF2-40B4-BE49-F238E27FC236}">
                <a16:creationId xmlns:a16="http://schemas.microsoft.com/office/drawing/2014/main" id="{001D4953-9C8F-D56E-BA55-E0A1631255D8}"/>
              </a:ext>
            </a:extLst>
          </p:cNvPr>
          <p:cNvSpPr txBox="1"/>
          <p:nvPr/>
        </p:nvSpPr>
        <p:spPr>
          <a:xfrm>
            <a:off x="5752810" y="2869613"/>
            <a:ext cx="6430848" cy="430887"/>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doprecyzowanie dla wszystkich stref MNW: minimalnej szerokość 20 m, podział linii granic nowych działek prostopadłe lub równoległe do istniejących lub  nowo wydzielonych dróg</a:t>
            </a:r>
            <a:r>
              <a:rPr lang="pl-PL" sz="110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43AB2E13-F032-067A-3733-7EB7097B12F1}"/>
              </a:ext>
            </a:extLst>
          </p:cNvPr>
          <p:cNvSpPr txBox="1"/>
          <p:nvPr/>
        </p:nvSpPr>
        <p:spPr>
          <a:xfrm>
            <a:off x="5735233" y="3346464"/>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spTree>
    <p:extLst>
      <p:ext uri="{BB962C8B-B14F-4D97-AF65-F5344CB8AC3E}">
        <p14:creationId xmlns:p14="http://schemas.microsoft.com/office/powerpoint/2010/main" val="208205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e tekstowe 13">
            <a:extLst>
              <a:ext uri="{FF2B5EF4-FFF2-40B4-BE49-F238E27FC236}">
                <a16:creationId xmlns:a16="http://schemas.microsoft.com/office/drawing/2014/main" id="{F3BDAAE3-E015-11D0-8A64-C33280991348}"/>
              </a:ext>
            </a:extLst>
          </p:cNvPr>
          <p:cNvSpPr txBox="1"/>
          <p:nvPr/>
        </p:nvSpPr>
        <p:spPr>
          <a:xfrm>
            <a:off x="5761152" y="0"/>
            <a:ext cx="6430848" cy="338554"/>
          </a:xfrm>
          <a:prstGeom prst="rect">
            <a:avLst/>
          </a:prstGeom>
          <a:solidFill>
            <a:schemeClr val="bg1">
              <a:lumMod val="85000"/>
            </a:schemeClr>
          </a:solidFill>
          <a:ln w="19050">
            <a:noFill/>
          </a:ln>
        </p:spPr>
        <p:txBody>
          <a:bodyPr wrap="square" rtlCol="0">
            <a:spAutoFit/>
          </a:bodyPr>
          <a:lstStyle/>
          <a:p>
            <a:pPr algn="ctr"/>
            <a:r>
              <a:rPr lang="pl-PL" sz="1600" b="1" dirty="0">
                <a:latin typeface="Calibri" panose="020F0502020204030204" pitchFamily="34" charset="0"/>
                <a:ea typeface="Calibri" panose="020F0502020204030204" pitchFamily="34" charset="0"/>
                <a:cs typeface="Times New Roman" panose="02020603050405020304" pitchFamily="18" charset="0"/>
              </a:rPr>
              <a:t>UWAGA nr 6 </a:t>
            </a:r>
            <a:endParaRPr lang="pl-PL" sz="1600" b="1" dirty="0"/>
          </a:p>
        </p:txBody>
      </p:sp>
      <p:sp>
        <p:nvSpPr>
          <p:cNvPr id="2" name="pole tekstowe 1">
            <a:extLst>
              <a:ext uri="{FF2B5EF4-FFF2-40B4-BE49-F238E27FC236}">
                <a16:creationId xmlns:a16="http://schemas.microsoft.com/office/drawing/2014/main" id="{7546BE9B-63CB-96A2-7E03-58370605C6C2}"/>
              </a:ext>
            </a:extLst>
          </p:cNvPr>
          <p:cNvSpPr txBox="1"/>
          <p:nvPr/>
        </p:nvSpPr>
        <p:spPr>
          <a:xfrm>
            <a:off x="0" y="0"/>
            <a:ext cx="5743575" cy="584775"/>
          </a:xfrm>
          <a:prstGeom prst="rect">
            <a:avLst/>
          </a:prstGeom>
          <a:solidFill>
            <a:schemeClr val="accent2">
              <a:lumMod val="40000"/>
              <a:lumOff val="60000"/>
            </a:schemeClr>
          </a:solidFill>
        </p:spPr>
        <p:txBody>
          <a:bodyPr wrap="square" rtlCol="0">
            <a:spAutoFit/>
          </a:bodyPr>
          <a:lstStyle/>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Zmiana miejscowego planu zagospodarowania   przestrzennego</a:t>
            </a:r>
          </a:p>
          <a:p>
            <a:pPr algn="ctr"/>
            <a:r>
              <a:rPr lang="pl-PL" sz="1600" b="1" dirty="0">
                <a:effectLst/>
                <a:latin typeface="Calibri" panose="020F0502020204030204" pitchFamily="34" charset="0"/>
                <a:ea typeface="Calibri" panose="020F0502020204030204" pitchFamily="34" charset="0"/>
                <a:cs typeface="Times New Roman" panose="02020603050405020304" pitchFamily="18" charset="0"/>
              </a:rPr>
              <a:t>dla wsi Okole</a:t>
            </a:r>
            <a:endParaRPr lang="pl-PL" sz="1600" b="1" dirty="0"/>
          </a:p>
        </p:txBody>
      </p:sp>
      <p:sp>
        <p:nvSpPr>
          <p:cNvPr id="3" name="pole tekstowe 2">
            <a:extLst>
              <a:ext uri="{FF2B5EF4-FFF2-40B4-BE49-F238E27FC236}">
                <a16:creationId xmlns:a16="http://schemas.microsoft.com/office/drawing/2014/main" id="{EEF076ED-8BF7-C25B-8DB7-A884A8727F69}"/>
              </a:ext>
            </a:extLst>
          </p:cNvPr>
          <p:cNvSpPr txBox="1"/>
          <p:nvPr/>
        </p:nvSpPr>
        <p:spPr>
          <a:xfrm>
            <a:off x="5761152" y="328387"/>
            <a:ext cx="6430848" cy="600164"/>
          </a:xfrm>
          <a:prstGeom prst="rect">
            <a:avLst/>
          </a:prstGeom>
          <a:solidFill>
            <a:schemeClr val="bg1">
              <a:lumMod val="85000"/>
            </a:schemeClr>
          </a:solidFill>
        </p:spPr>
        <p:txBody>
          <a:bodyPr wrap="square" rtlCol="0">
            <a:spAutoFit/>
          </a:bodyPr>
          <a:lstStyle/>
          <a:p>
            <a:pPr lvl="0" algn="just">
              <a:spcBef>
                <a:spcPts val="600"/>
              </a:spcBef>
              <a:spcAft>
                <a:spcPts val="0"/>
              </a:spcAft>
            </a:pPr>
            <a:r>
              <a:rPr lang="pl-PL"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Wniosek o wyznaczenie linii zabudowy w odległości 20 m od ul. Uroczej w Linowcu. Istniejąca propozycja sugeruje możliwość korzystania z ul. Uroczej w Linowcu oraz podłączenie się do mediów, co będzie niemożliwe bez zgody właścicieli tej prywatnej drogi.</a:t>
            </a:r>
            <a:endParaRPr lang="pl-PL" sz="1100" dirty="0">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36" name="pole tekstowe 35">
            <a:extLst>
              <a:ext uri="{FF2B5EF4-FFF2-40B4-BE49-F238E27FC236}">
                <a16:creationId xmlns:a16="http://schemas.microsoft.com/office/drawing/2014/main" id="{45D88E1E-4F8A-AC1F-D30F-AD0C7E60E7A5}"/>
              </a:ext>
            </a:extLst>
          </p:cNvPr>
          <p:cNvSpPr txBox="1"/>
          <p:nvPr/>
        </p:nvSpPr>
        <p:spPr>
          <a:xfrm>
            <a:off x="5743575" y="980729"/>
            <a:ext cx="6430847" cy="261610"/>
          </a:xfrm>
          <a:prstGeom prst="rect">
            <a:avLst/>
          </a:prstGeom>
          <a:solidFill>
            <a:schemeClr val="bg1"/>
          </a:solidFill>
          <a:ln w="25400">
            <a:solidFill>
              <a:srgbClr val="FF0000"/>
            </a:solidFill>
          </a:ln>
        </p:spPr>
        <p:txBody>
          <a:bodyPr wrap="square" rtlCol="0">
            <a:spAutoFit/>
          </a:bodyPr>
          <a:lstStyle/>
          <a:p>
            <a:pPr algn="ctr">
              <a:spcBef>
                <a:spcPts val="600"/>
              </a:spcBef>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Uwaga nieuwzględniona</a:t>
            </a:r>
            <a:r>
              <a:rPr lang="pl-PL" sz="1100" dirty="0">
                <a:effectLst/>
                <a:latin typeface="Arial" panose="020B0604020202020204" pitchFamily="34" charset="0"/>
                <a:ea typeface="Lucida Sans Unicode" panose="020B0602030504020204" pitchFamily="34" charset="0"/>
                <a:cs typeface="Arial" panose="020B0604020202020204" pitchFamily="34" charset="0"/>
              </a:rPr>
              <a:t>.</a:t>
            </a:r>
          </a:p>
        </p:txBody>
      </p:sp>
      <p:grpSp>
        <p:nvGrpSpPr>
          <p:cNvPr id="23" name="Grupa 22">
            <a:extLst>
              <a:ext uri="{FF2B5EF4-FFF2-40B4-BE49-F238E27FC236}">
                <a16:creationId xmlns:a16="http://schemas.microsoft.com/office/drawing/2014/main" id="{47B8E376-954D-611F-476A-151A1D4E9C1F}"/>
              </a:ext>
            </a:extLst>
          </p:cNvPr>
          <p:cNvGrpSpPr/>
          <p:nvPr/>
        </p:nvGrpSpPr>
        <p:grpSpPr>
          <a:xfrm>
            <a:off x="97669" y="766456"/>
            <a:ext cx="2316787" cy="3865676"/>
            <a:chOff x="502571" y="2113125"/>
            <a:chExt cx="2190750" cy="3655377"/>
          </a:xfrm>
        </p:grpSpPr>
        <p:sp>
          <p:nvSpPr>
            <p:cNvPr id="5" name="pole tekstowe 4">
              <a:extLst>
                <a:ext uri="{FF2B5EF4-FFF2-40B4-BE49-F238E27FC236}">
                  <a16:creationId xmlns:a16="http://schemas.microsoft.com/office/drawing/2014/main" id="{349AA73B-17F8-7072-CE6E-C4FC15F086E2}"/>
                </a:ext>
              </a:extLst>
            </p:cNvPr>
            <p:cNvSpPr txBox="1"/>
            <p:nvPr/>
          </p:nvSpPr>
          <p:spPr>
            <a:xfrm>
              <a:off x="502571" y="2113125"/>
              <a:ext cx="2190750" cy="261610"/>
            </a:xfrm>
            <a:prstGeom prst="rect">
              <a:avLst/>
            </a:prstGeom>
            <a:solidFill>
              <a:schemeClr val="bg1"/>
            </a:solidFill>
            <a:ln w="25400">
              <a:solidFill>
                <a:srgbClr val="00B050"/>
              </a:solidFill>
            </a:ln>
          </p:spPr>
          <p:txBody>
            <a:bodyPr wrap="square" rtlCol="0">
              <a:spAutoFit/>
            </a:bodyPr>
            <a:lstStyle/>
            <a:p>
              <a:pPr lvl="0" algn="ctr">
                <a:spcBef>
                  <a:spcPts val="600"/>
                </a:spcBef>
                <a:spcAft>
                  <a:spcPts val="0"/>
                </a:spcAft>
              </a:pPr>
              <a:r>
                <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Ustalenie projektu planu </a:t>
              </a:r>
            </a:p>
          </p:txBody>
        </p:sp>
        <p:pic>
          <p:nvPicPr>
            <p:cNvPr id="6" name="Obraz 5">
              <a:extLst>
                <a:ext uri="{FF2B5EF4-FFF2-40B4-BE49-F238E27FC236}">
                  <a16:creationId xmlns:a16="http://schemas.microsoft.com/office/drawing/2014/main" id="{06C7B05C-A8E1-0B92-1FC6-A54149239AA6}"/>
                </a:ext>
              </a:extLst>
            </p:cNvPr>
            <p:cNvPicPr>
              <a:picLocks noChangeAspect="1"/>
            </p:cNvPicPr>
            <p:nvPr/>
          </p:nvPicPr>
          <p:blipFill>
            <a:blip r:embed="rId2"/>
            <a:stretch>
              <a:fillRect/>
            </a:stretch>
          </p:blipFill>
          <p:spPr>
            <a:xfrm>
              <a:off x="502571" y="2387127"/>
              <a:ext cx="2190750" cy="3381375"/>
            </a:xfrm>
            <a:prstGeom prst="rect">
              <a:avLst/>
            </a:prstGeom>
          </p:spPr>
        </p:pic>
        <p:sp>
          <p:nvSpPr>
            <p:cNvPr id="9" name="pole tekstowe 8">
              <a:extLst>
                <a:ext uri="{FF2B5EF4-FFF2-40B4-BE49-F238E27FC236}">
                  <a16:creationId xmlns:a16="http://schemas.microsoft.com/office/drawing/2014/main" id="{53C97418-B63E-E7EE-6258-B40366A736CC}"/>
                </a:ext>
              </a:extLst>
            </p:cNvPr>
            <p:cNvSpPr txBox="1"/>
            <p:nvPr/>
          </p:nvSpPr>
          <p:spPr>
            <a:xfrm>
              <a:off x="994711" y="4201736"/>
              <a:ext cx="534552"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6 m</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cxnSp>
          <p:nvCxnSpPr>
            <p:cNvPr id="11" name="Łącznik prosty ze strzałką 10">
              <a:extLst>
                <a:ext uri="{FF2B5EF4-FFF2-40B4-BE49-F238E27FC236}">
                  <a16:creationId xmlns:a16="http://schemas.microsoft.com/office/drawing/2014/main" id="{6054156B-57F3-12EA-0BAF-CD8D84E4FAA7}"/>
                </a:ext>
              </a:extLst>
            </p:cNvPr>
            <p:cNvCxnSpPr>
              <a:cxnSpLocks/>
              <a:stCxn id="9" idx="2"/>
            </p:cNvCxnSpPr>
            <p:nvPr/>
          </p:nvCxnSpPr>
          <p:spPr>
            <a:xfrm>
              <a:off x="1261987" y="4463346"/>
              <a:ext cx="494934" cy="3870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upa 25">
            <a:extLst>
              <a:ext uri="{FF2B5EF4-FFF2-40B4-BE49-F238E27FC236}">
                <a16:creationId xmlns:a16="http://schemas.microsoft.com/office/drawing/2014/main" id="{D21F7D3D-4713-7F1B-C823-473FE6CB2CE8}"/>
              </a:ext>
            </a:extLst>
          </p:cNvPr>
          <p:cNvGrpSpPr/>
          <p:nvPr/>
        </p:nvGrpSpPr>
        <p:grpSpPr>
          <a:xfrm>
            <a:off x="2614511" y="2407592"/>
            <a:ext cx="2382361" cy="4449080"/>
            <a:chOff x="3972257" y="2106324"/>
            <a:chExt cx="2525939" cy="4717213"/>
          </a:xfrm>
        </p:grpSpPr>
        <p:pic>
          <p:nvPicPr>
            <p:cNvPr id="13" name="Obraz 12">
              <a:extLst>
                <a:ext uri="{FF2B5EF4-FFF2-40B4-BE49-F238E27FC236}">
                  <a16:creationId xmlns:a16="http://schemas.microsoft.com/office/drawing/2014/main" id="{5222518E-88FE-43E9-CD56-0DCCD8618C04}"/>
                </a:ext>
              </a:extLst>
            </p:cNvPr>
            <p:cNvPicPr>
              <a:picLocks noChangeAspect="1"/>
            </p:cNvPicPr>
            <p:nvPr/>
          </p:nvPicPr>
          <p:blipFill>
            <a:blip r:embed="rId3"/>
            <a:stretch>
              <a:fillRect/>
            </a:stretch>
          </p:blipFill>
          <p:spPr>
            <a:xfrm>
              <a:off x="3972257" y="2374440"/>
              <a:ext cx="2525938" cy="4449097"/>
            </a:xfrm>
            <a:prstGeom prst="rect">
              <a:avLst/>
            </a:prstGeom>
          </p:spPr>
        </p:pic>
        <p:sp>
          <p:nvSpPr>
            <p:cNvPr id="15" name="pole tekstowe 14">
              <a:extLst>
                <a:ext uri="{FF2B5EF4-FFF2-40B4-BE49-F238E27FC236}">
                  <a16:creationId xmlns:a16="http://schemas.microsoft.com/office/drawing/2014/main" id="{1503648F-E852-B5A1-6660-9C01D7B75859}"/>
                </a:ext>
              </a:extLst>
            </p:cNvPr>
            <p:cNvSpPr txBox="1"/>
            <p:nvPr/>
          </p:nvSpPr>
          <p:spPr>
            <a:xfrm>
              <a:off x="3972258" y="2106324"/>
              <a:ext cx="2525938"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Zasięg strefy 20 m od ul. Uroczej</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32F2DA21-39F8-94C8-76A2-31897B08F69A}"/>
                </a:ext>
              </a:extLst>
            </p:cNvPr>
            <p:cNvSpPr txBox="1"/>
            <p:nvPr/>
          </p:nvSpPr>
          <p:spPr>
            <a:xfrm>
              <a:off x="4551939" y="3927243"/>
              <a:ext cx="534552"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20 m</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cxnSp>
          <p:nvCxnSpPr>
            <p:cNvPr id="17" name="Łącznik prosty ze strzałką 16">
              <a:extLst>
                <a:ext uri="{FF2B5EF4-FFF2-40B4-BE49-F238E27FC236}">
                  <a16:creationId xmlns:a16="http://schemas.microsoft.com/office/drawing/2014/main" id="{7ED4379B-7E7D-7B22-CAB7-0927ED02F09D}"/>
                </a:ext>
              </a:extLst>
            </p:cNvPr>
            <p:cNvCxnSpPr>
              <a:stCxn id="16" idx="2"/>
            </p:cNvCxnSpPr>
            <p:nvPr/>
          </p:nvCxnSpPr>
          <p:spPr>
            <a:xfrm>
              <a:off x="4819215" y="4188853"/>
              <a:ext cx="494934" cy="3870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Obraz 18">
            <a:extLst>
              <a:ext uri="{FF2B5EF4-FFF2-40B4-BE49-F238E27FC236}">
                <a16:creationId xmlns:a16="http://schemas.microsoft.com/office/drawing/2014/main" id="{C44E6999-10CD-3C57-44CE-FA4F11148F28}"/>
              </a:ext>
            </a:extLst>
          </p:cNvPr>
          <p:cNvPicPr>
            <a:picLocks noChangeAspect="1"/>
          </p:cNvPicPr>
          <p:nvPr/>
        </p:nvPicPr>
        <p:blipFill>
          <a:blip r:embed="rId4"/>
          <a:stretch>
            <a:fillRect/>
          </a:stretch>
        </p:blipFill>
        <p:spPr>
          <a:xfrm>
            <a:off x="5230484" y="2713303"/>
            <a:ext cx="2804998" cy="3922482"/>
          </a:xfrm>
          <a:prstGeom prst="rect">
            <a:avLst/>
          </a:prstGeom>
        </p:spPr>
      </p:pic>
      <p:sp>
        <p:nvSpPr>
          <p:cNvPr id="20" name="pole tekstowe 19">
            <a:extLst>
              <a:ext uri="{FF2B5EF4-FFF2-40B4-BE49-F238E27FC236}">
                <a16:creationId xmlns:a16="http://schemas.microsoft.com/office/drawing/2014/main" id="{A2B06FDA-7A97-9C07-69DB-7DB709CA530A}"/>
              </a:ext>
            </a:extLst>
          </p:cNvPr>
          <p:cNvSpPr txBox="1"/>
          <p:nvPr/>
        </p:nvSpPr>
        <p:spPr>
          <a:xfrm>
            <a:off x="5230484" y="2386874"/>
            <a:ext cx="2804998" cy="430887"/>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Linia zabudowy od ul. Uroczej wyznaczona w </a:t>
            </a:r>
            <a:r>
              <a:rPr lang="pl-PL" sz="1100" b="1" dirty="0" err="1">
                <a:solidFill>
                  <a:srgbClr val="000000"/>
                </a:solidFill>
                <a:latin typeface="Arial" panose="020B0604020202020204" pitchFamily="34" charset="0"/>
                <a:ea typeface="Lucida Sans Unicode" panose="020B0602030504020204" pitchFamily="34" charset="0"/>
                <a:cs typeface="Arial" panose="020B0604020202020204" pitchFamily="34" charset="0"/>
              </a:rPr>
              <a:t>mpzp</a:t>
            </a: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 Linowiec</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CE885939-3940-7DBB-30E9-7437B6BDB8F6}"/>
              </a:ext>
            </a:extLst>
          </p:cNvPr>
          <p:cNvSpPr txBox="1"/>
          <p:nvPr/>
        </p:nvSpPr>
        <p:spPr>
          <a:xfrm>
            <a:off x="6988981" y="3695592"/>
            <a:ext cx="631020" cy="261610"/>
          </a:xfrm>
          <a:prstGeom prst="rect">
            <a:avLst/>
          </a:prstGeom>
          <a:solidFill>
            <a:schemeClr val="bg1"/>
          </a:solidFill>
          <a:ln>
            <a:solidFill>
              <a:schemeClr val="tx1"/>
            </a:solidFill>
          </a:ln>
        </p:spPr>
        <p:txBody>
          <a:bodyPr wrap="square" rtlCol="0">
            <a:spAutoFit/>
          </a:bodyPr>
          <a:lstStyle/>
          <a:p>
            <a:pPr lvl="0" algn="ctr">
              <a:spcBef>
                <a:spcPts val="600"/>
              </a:spcBef>
              <a:spcAft>
                <a:spcPts val="0"/>
              </a:spcAft>
            </a:pPr>
            <a:r>
              <a:rPr lang="pl-PL" sz="1100" b="1" dirty="0">
                <a:solidFill>
                  <a:srgbClr val="000000"/>
                </a:solidFill>
                <a:latin typeface="Arial" panose="020B0604020202020204" pitchFamily="34" charset="0"/>
                <a:ea typeface="Lucida Sans Unicode" panose="020B0602030504020204" pitchFamily="34" charset="0"/>
                <a:cs typeface="Arial" panose="020B0604020202020204" pitchFamily="34" charset="0"/>
              </a:rPr>
              <a:t>4 m</a:t>
            </a:r>
            <a:endParaRPr lang="pl-PL" sz="1100" b="1"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endParaRPr>
          </a:p>
        </p:txBody>
      </p:sp>
      <p:cxnSp>
        <p:nvCxnSpPr>
          <p:cNvPr id="22" name="Łącznik prosty ze strzałką 21">
            <a:extLst>
              <a:ext uri="{FF2B5EF4-FFF2-40B4-BE49-F238E27FC236}">
                <a16:creationId xmlns:a16="http://schemas.microsoft.com/office/drawing/2014/main" id="{18E9BD0E-276A-7B29-DC10-22CCDD1E40A0}"/>
              </a:ext>
            </a:extLst>
          </p:cNvPr>
          <p:cNvCxnSpPr>
            <a:cxnSpLocks/>
          </p:cNvCxnSpPr>
          <p:nvPr/>
        </p:nvCxnSpPr>
        <p:spPr>
          <a:xfrm flipH="1">
            <a:off x="6642068" y="3903674"/>
            <a:ext cx="346914" cy="24174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18185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1154</Words>
  <Application>Microsoft Office PowerPoint</Application>
  <PresentationFormat>Panoramiczny</PresentationFormat>
  <Paragraphs>150</Paragraphs>
  <Slides>15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 Łukowicz</dc:creator>
  <cp:lastModifiedBy>Katarzyna Łukowicz</cp:lastModifiedBy>
  <cp:revision>37</cp:revision>
  <dcterms:created xsi:type="dcterms:W3CDTF">2023-06-21T19:00:49Z</dcterms:created>
  <dcterms:modified xsi:type="dcterms:W3CDTF">2024-03-06T15:36:21Z</dcterms:modified>
</cp:coreProperties>
</file>